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sldIdLst>
    <p:sldId id="257" r:id="rId2"/>
    <p:sldId id="264" r:id="rId3"/>
    <p:sldId id="262" r:id="rId4"/>
    <p:sldId id="265" r:id="rId5"/>
    <p:sldId id="266" r:id="rId6"/>
    <p:sldId id="276" r:id="rId7"/>
    <p:sldId id="267" r:id="rId8"/>
    <p:sldId id="270" r:id="rId9"/>
    <p:sldId id="268" r:id="rId10"/>
    <p:sldId id="269" r:id="rId11"/>
    <p:sldId id="279" r:id="rId12"/>
    <p:sldId id="280" r:id="rId13"/>
    <p:sldId id="281" r:id="rId14"/>
    <p:sldId id="271" r:id="rId15"/>
    <p:sldId id="272" r:id="rId16"/>
    <p:sldId id="273" r:id="rId17"/>
    <p:sldId id="274" r:id="rId18"/>
    <p:sldId id="292" r:id="rId19"/>
    <p:sldId id="282" r:id="rId20"/>
    <p:sldId id="283" r:id="rId21"/>
    <p:sldId id="284" r:id="rId22"/>
    <p:sldId id="290" r:id="rId23"/>
    <p:sldId id="285" r:id="rId24"/>
    <p:sldId id="286" r:id="rId25"/>
    <p:sldId id="287" r:id="rId26"/>
    <p:sldId id="288" r:id="rId27"/>
    <p:sldId id="289" r:id="rId28"/>
    <p:sldId id="300" r:id="rId29"/>
    <p:sldId id="293" r:id="rId30"/>
    <p:sldId id="299" r:id="rId31"/>
    <p:sldId id="294" r:id="rId32"/>
    <p:sldId id="295" r:id="rId33"/>
    <p:sldId id="296" r:id="rId34"/>
    <p:sldId id="297" r:id="rId35"/>
    <p:sldId id="298" r:id="rId36"/>
    <p:sldId id="263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44">
          <p15:clr>
            <a:srgbClr val="A4A3A4"/>
          </p15:clr>
        </p15:guide>
        <p15:guide id="2" orient="horz" pos="3604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pos="317">
          <p15:clr>
            <a:srgbClr val="A4A3A4"/>
          </p15:clr>
        </p15:guide>
        <p15:guide id="5" pos="5453">
          <p15:clr>
            <a:srgbClr val="A4A3A4"/>
          </p15:clr>
        </p15:guide>
        <p15:guide id="6" pos="3371">
          <p15:clr>
            <a:srgbClr val="A4A3A4"/>
          </p15:clr>
        </p15:guide>
        <p15:guide id="7" pos="35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1CB"/>
    <a:srgbClr val="94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 autoAdjust="0"/>
    <p:restoredTop sz="94607" autoAdjust="0"/>
  </p:normalViewPr>
  <p:slideViewPr>
    <p:cSldViewPr snapToGrid="0">
      <p:cViewPr>
        <p:scale>
          <a:sx n="79" d="100"/>
          <a:sy n="79" d="100"/>
        </p:scale>
        <p:origin x="-1816" y="-424"/>
      </p:cViewPr>
      <p:guideLst>
        <p:guide orient="horz" pos="544"/>
        <p:guide orient="horz" pos="3604"/>
        <p:guide orient="horz" pos="4042"/>
        <p:guide pos="317"/>
        <p:guide pos="5453"/>
        <p:guide pos="3371"/>
        <p:guide pos="357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4" Type="http://schemas.openxmlformats.org/officeDocument/2006/relationships/slide" Target="slides/slide36.xml"/><Relationship Id="rId1" Type="http://schemas.openxmlformats.org/officeDocument/2006/relationships/slide" Target="slides/slide3.xml"/><Relationship Id="rId2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2974C-5DD7-4FBB-9454-4240DF5C1C58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F895-8ABF-4BFB-8BBD-80B7148FF1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27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1F895-8ABF-4BFB-8BBD-80B7148FF1F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1F895-8ABF-4BFB-8BBD-80B7148FF1F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01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1F895-8ABF-4BFB-8BBD-80B7148FF1F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9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1F895-8ABF-4BFB-8BBD-80B7148FF1F8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B76C-3966-4508-894D-64C32EEFB85C}" type="datetimeFigureOut">
              <a:rPr lang="cs-CZ" smtClean="0"/>
              <a:pPr/>
              <a:t>14.02.19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5AEC-034B-4A86-8F7A-F4556BBE18E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-divadlo.cz/" TargetMode="External"/><Relationship Id="rId3" Type="http://schemas.openxmlformats.org/officeDocument/2006/relationships/hyperlink" Target="http://www.odivadle.cz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3" Type="http://schemas.openxmlformats.org/officeDocument/2006/relationships/hyperlink" Target="http://www.tanecnizona.cz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Relationship Id="rId3" Type="http://schemas.openxmlformats.org/officeDocument/2006/relationships/hyperlink" Target="https://www.casopisharmonie.cz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zechmusicquarterly.com/" TargetMode="External"/><Relationship Id="rId3" Type="http://schemas.openxmlformats.org/officeDocument/2006/relationships/hyperlink" Target="https://www.hisvoice.cz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talk.cz/" TargetMode="External"/><Relationship Id="rId3" Type="http://schemas.openxmlformats.org/officeDocument/2006/relationships/hyperlink" Target="https://www.artlist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tycok.tv/en/" TargetMode="External"/><Relationship Id="rId4" Type="http://schemas.openxmlformats.org/officeDocument/2006/relationships/hyperlink" Target="http://cz.tranzit.org/cz/o_na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tycok.tv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navj.cz/english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oviescreen.cz/" TargetMode="External"/><Relationship Id="rId3" Type="http://schemas.openxmlformats.org/officeDocument/2006/relationships/hyperlink" Target="http://25fps.cz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fd.cz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ict.idu.cz/" TargetMode="External"/><Relationship Id="rId3" Type="http://schemas.openxmlformats.org/officeDocument/2006/relationships/hyperlink" Target="http://www.galeriekritiku.cz/czclnk/2013-1395309464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ilmovakritika.cz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C75D9D30-A15E-477C-9962-EC913555B2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r="44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538" y="164766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 err="1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Theatre</a:t>
            </a:r>
            <a:endParaRPr lang="cs-CZ" sz="3200" b="1" dirty="0" smtClean="0">
              <a:solidFill>
                <a:srgbClr val="F9C1C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cs-CZ" b="1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33137" y="1362910"/>
            <a:ext cx="3008313" cy="4691063"/>
          </a:xfrm>
        </p:spPr>
        <p:txBody>
          <a:bodyPr/>
          <a:lstStyle/>
          <a:p>
            <a:endParaRPr lang="cs-CZ" b="1" dirty="0" smtClean="0"/>
          </a:p>
          <a:p>
            <a:r>
              <a:rPr lang="en-US" sz="2800" b="1" dirty="0" smtClean="0"/>
              <a:t>Czech </a:t>
            </a:r>
            <a:r>
              <a:rPr lang="cs-CZ" sz="2800" b="1" dirty="0" smtClean="0"/>
              <a:t>T</a:t>
            </a:r>
            <a:r>
              <a:rPr lang="en-US" sz="2800" b="1" dirty="0" err="1" smtClean="0"/>
              <a:t>heatre</a:t>
            </a:r>
            <a:r>
              <a:rPr lang="en-US" sz="2800" b="1" dirty="0" smtClean="0"/>
              <a:t> </a:t>
            </a:r>
            <a:endParaRPr lang="cs-CZ" sz="2800" b="1" dirty="0" smtClean="0"/>
          </a:p>
          <a:p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 </a:t>
            </a:r>
            <a:r>
              <a:rPr lang="en-US" sz="2000" b="1" dirty="0" smtClean="0"/>
              <a:t>yearly issued magazine </a:t>
            </a:r>
            <a:r>
              <a:rPr lang="cs-CZ" sz="2000" b="1" dirty="0" smtClean="0"/>
              <a:t>  </a:t>
            </a:r>
            <a:r>
              <a:rPr lang="en-US" sz="2000" b="1" dirty="0" smtClean="0"/>
              <a:t>published by Arts and Theatre Institute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English</a:t>
            </a:r>
            <a:r>
              <a:rPr lang="cs-CZ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German</a:t>
            </a:r>
            <a:r>
              <a:rPr lang="cs-CZ" sz="2000" b="1" dirty="0" smtClean="0"/>
              <a:t>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www.</a:t>
            </a:r>
            <a:r>
              <a:rPr lang="cs-CZ" sz="2000" b="1" dirty="0" err="1" smtClean="0"/>
              <a:t>idu.cz</a:t>
            </a:r>
            <a:endParaRPr lang="cs-CZ" sz="2000" dirty="0" smtClean="0"/>
          </a:p>
          <a:p>
            <a:endParaRPr lang="cs-CZ" dirty="0"/>
          </a:p>
        </p:txBody>
      </p:sp>
      <p:pic>
        <p:nvPicPr>
          <p:cNvPr id="4" name="Obrázek 3" descr="Theater_der_Zeit-800x600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4501" y="1089214"/>
            <a:ext cx="3608426" cy="4854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>Svět a divadlo / </a:t>
            </a:r>
            <a:r>
              <a:rPr lang="en-US" sz="2800" dirty="0" smtClean="0"/>
              <a:t>World and Theatre </a:t>
            </a:r>
            <a:r>
              <a:rPr lang="cs-CZ" sz="28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" name="Zástupný symbol pro obsah 9" descr="sa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45012" y="2008981"/>
            <a:ext cx="3171825" cy="2381250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  </a:t>
            </a:r>
            <a:r>
              <a:rPr lang="en-US" sz="2000" b="1" dirty="0" smtClean="0"/>
              <a:t>monthly issued, on a year World and Theatre - E</a:t>
            </a:r>
            <a:r>
              <a:rPr lang="cs-CZ" sz="2000" b="1" dirty="0" err="1" smtClean="0"/>
              <a:t>nglish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anthology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best</a:t>
            </a:r>
            <a:r>
              <a:rPr lang="cs-CZ" sz="2000" b="1" dirty="0" smtClean="0"/>
              <a:t> text </a:t>
            </a:r>
            <a:r>
              <a:rPr lang="cs-CZ" sz="2000" b="1" dirty="0" err="1" smtClean="0"/>
              <a:t>published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Svet</a:t>
            </a:r>
            <a:r>
              <a:rPr lang="cs-CZ" sz="2000" b="1" dirty="0" smtClean="0"/>
              <a:t> a divadlo.</a:t>
            </a:r>
          </a:p>
          <a:p>
            <a:endParaRPr lang="cs-CZ" sz="2000" b="1" dirty="0" smtClean="0"/>
          </a:p>
          <a:p>
            <a:r>
              <a:rPr lang="cs-CZ" sz="2000" b="1" dirty="0" err="1" smtClean="0"/>
              <a:t>Four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issues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already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published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print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four</a:t>
            </a:r>
            <a:r>
              <a:rPr lang="cs-CZ" sz="2000" b="1" dirty="0" smtClean="0"/>
              <a:t> - </a:t>
            </a:r>
            <a:r>
              <a:rPr lang="cs-CZ" sz="2000" b="1" dirty="0" err="1" smtClean="0"/>
              <a:t>called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eWat</a:t>
            </a:r>
            <a:r>
              <a:rPr lang="cs-CZ" sz="2000" b="1" dirty="0" smtClean="0"/>
              <a:t> - in </a:t>
            </a:r>
            <a:r>
              <a:rPr lang="cs-CZ" sz="2000" b="1" dirty="0" err="1" smtClean="0"/>
              <a:t>electronic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form</a:t>
            </a:r>
            <a:r>
              <a:rPr lang="cs-CZ" sz="2000" b="1" dirty="0" smtClean="0"/>
              <a:t>.</a:t>
            </a:r>
          </a:p>
          <a:p>
            <a:endParaRPr lang="cs-CZ" sz="2000" dirty="0" smtClean="0"/>
          </a:p>
          <a:p>
            <a:r>
              <a:rPr lang="en-US" sz="1800" b="1" dirty="0" smtClean="0"/>
              <a:t>http://www.svetadivadlo.cz/</a:t>
            </a:r>
            <a:endParaRPr lang="cs-CZ" sz="18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Divadelní noviny  </a:t>
            </a:r>
            <a:r>
              <a:rPr lang="en-US" sz="2400" dirty="0" smtClean="0"/>
              <a:t>Theatre newspapers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8" name="Zástupný symbol pro obsah 7" descr="divadlení novi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33549"/>
            <a:ext cx="5111750" cy="3932115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 </a:t>
            </a:r>
            <a:r>
              <a:rPr lang="en-US" sz="2000" b="1" dirty="0" smtClean="0"/>
              <a:t>biweekly on paper 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 </a:t>
            </a:r>
            <a:r>
              <a:rPr lang="en-US" sz="2000" b="1" dirty="0" smtClean="0"/>
              <a:t>daily</a:t>
            </a:r>
            <a:r>
              <a:rPr lang="cs-CZ" sz="2000" b="1" dirty="0" smtClean="0"/>
              <a:t> </a:t>
            </a:r>
            <a:r>
              <a:rPr lang="en-US" sz="2000" b="1" dirty="0" smtClean="0"/>
              <a:t>online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only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Czech</a:t>
            </a:r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https://www.divadelni-noviny.cz/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Loutkář</a:t>
            </a:r>
            <a:r>
              <a:rPr lang="en-US" sz="2400" dirty="0" smtClean="0"/>
              <a:t> / </a:t>
            </a:r>
            <a:r>
              <a:rPr lang="en-US" sz="2400" dirty="0" err="1" smtClean="0"/>
              <a:t>Puppe</a:t>
            </a:r>
            <a:r>
              <a:rPr lang="cs-CZ" sz="2400" dirty="0" err="1" smtClean="0"/>
              <a:t>te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endParaRPr lang="cs-CZ" sz="2400" dirty="0"/>
          </a:p>
        </p:txBody>
      </p:sp>
      <p:pic>
        <p:nvPicPr>
          <p:cNvPr id="7" name="Zástupný symbol pro obsah 6" descr="loutkář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6462" y="702719"/>
            <a:ext cx="3992424" cy="508447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oldest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theatre</a:t>
            </a:r>
            <a:r>
              <a:rPr lang="cs-CZ" sz="2000" b="1" dirty="0" smtClean="0"/>
              <a:t>       </a:t>
            </a:r>
            <a:r>
              <a:rPr lang="cs-CZ" sz="2000" b="1" dirty="0" err="1" smtClean="0"/>
              <a:t>magazine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world</a:t>
            </a:r>
            <a:r>
              <a:rPr lang="cs-CZ" sz="2000" b="1" dirty="0" smtClean="0"/>
              <a:t> (</a:t>
            </a:r>
            <a:r>
              <a:rPr lang="cs-CZ" sz="2000" b="1" dirty="0" err="1" smtClean="0"/>
              <a:t>first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issued</a:t>
            </a:r>
            <a:r>
              <a:rPr lang="cs-CZ" sz="2000" b="1" dirty="0" smtClean="0"/>
              <a:t> in 1912)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specialising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art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puppetry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alternative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theatre</a:t>
            </a:r>
            <a:r>
              <a:rPr lang="cs-CZ" sz="2000" b="1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with</a:t>
            </a:r>
            <a:r>
              <a:rPr lang="cs-CZ" sz="2000" b="1" dirty="0" smtClean="0"/>
              <a:t> 6 </a:t>
            </a:r>
            <a:r>
              <a:rPr lang="cs-CZ" sz="2000" b="1" dirty="0" err="1" smtClean="0"/>
              <a:t>issues</a:t>
            </a:r>
            <a:r>
              <a:rPr lang="cs-CZ" sz="2000" b="1" dirty="0" smtClean="0"/>
              <a:t> a </a:t>
            </a:r>
            <a:r>
              <a:rPr lang="cs-CZ" sz="2000" b="1" dirty="0" err="1" smtClean="0"/>
              <a:t>year</a:t>
            </a:r>
            <a:endParaRPr lang="cs-CZ" sz="2000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loutkar.eu</a:t>
            </a:r>
            <a:r>
              <a:rPr lang="cs-CZ" dirty="0" smtClean="0"/>
              <a:t>/</a:t>
            </a:r>
            <a:r>
              <a:rPr lang="cs-CZ" dirty="0" err="1" smtClean="0"/>
              <a:t>en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On-line </a:t>
            </a:r>
            <a:r>
              <a:rPr lang="cs-CZ" b="1" dirty="0" smtClean="0"/>
              <a:t> </a:t>
            </a:r>
            <a:r>
              <a:rPr lang="cs-CZ" b="1" dirty="0" err="1" smtClean="0"/>
              <a:t>platforms</a:t>
            </a:r>
            <a:r>
              <a:rPr lang="cs-CZ" b="1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7536"/>
            <a:ext cx="8229600" cy="477862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>
                <a:hlinkClick r:id="rId2"/>
              </a:rPr>
              <a:t>www.</a:t>
            </a:r>
            <a:r>
              <a:rPr lang="en-US" b="1" dirty="0" err="1" smtClean="0">
                <a:hlinkClick r:id="rId2"/>
              </a:rPr>
              <a:t>i-divadlo</a:t>
            </a:r>
            <a:r>
              <a:rPr lang="cs-CZ" b="1" dirty="0" smtClean="0">
                <a:hlinkClick r:id="rId2"/>
              </a:rPr>
              <a:t>.</a:t>
            </a:r>
            <a:r>
              <a:rPr lang="cs-CZ" b="1" dirty="0" err="1" smtClean="0">
                <a:hlinkClick r:id="rId2"/>
              </a:rPr>
              <a:t>cz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odivadle.cz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operaplus.cz</a:t>
            </a:r>
            <a:r>
              <a:rPr lang="cs-CZ" dirty="0" smtClean="0"/>
              <a:t>/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sz="4900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d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116" y="1964155"/>
            <a:ext cx="7673474" cy="43163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Taneční zóna </a:t>
            </a:r>
            <a:br>
              <a:rPr lang="cs-CZ" sz="2400" dirty="0" smtClean="0"/>
            </a:br>
            <a:r>
              <a:rPr lang="cs-CZ" sz="2400" dirty="0" smtClean="0"/>
              <a:t>Dance </a:t>
            </a:r>
            <a:r>
              <a:rPr lang="cs-CZ" sz="2400" dirty="0" err="1" smtClean="0"/>
              <a:t>Zone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7" name="Zástupný symbol pro obsah 6" descr="t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7700" y="513681"/>
            <a:ext cx="3755156" cy="5189287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en-US" sz="2000" b="1" dirty="0" smtClean="0"/>
              <a:t>quarterly issued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on </a:t>
            </a:r>
            <a:r>
              <a:rPr lang="cs-CZ" sz="2000" b="1" dirty="0" err="1" smtClean="0"/>
              <a:t>paper</a:t>
            </a:r>
            <a:r>
              <a:rPr lang="en-US" sz="2000" b="1" dirty="0" smtClean="0"/>
              <a:t> </a:t>
            </a:r>
            <a:endParaRPr lang="cs-CZ" sz="2000" b="1" dirty="0" smtClean="0"/>
          </a:p>
          <a:p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Czech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language</a:t>
            </a:r>
            <a:r>
              <a:rPr lang="cs-CZ" sz="2000" b="1" dirty="0" smtClean="0"/>
              <a:t> </a:t>
            </a:r>
          </a:p>
          <a:p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Paper</a:t>
            </a:r>
            <a:r>
              <a:rPr lang="cs-CZ" sz="2000" b="1" dirty="0" smtClean="0"/>
              <a:t> </a:t>
            </a:r>
            <a:r>
              <a:rPr lang="en-US" sz="2000" b="1" dirty="0" smtClean="0"/>
              <a:t>and online version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hlinkClick r:id="rId3"/>
              </a:rPr>
              <a:t>www.</a:t>
            </a:r>
            <a:r>
              <a:rPr lang="cs-CZ" sz="2000" b="1" dirty="0" err="1" smtClean="0">
                <a:hlinkClick r:id="rId3"/>
              </a:rPr>
              <a:t>tanecnizona.cz</a:t>
            </a:r>
            <a:r>
              <a:rPr lang="cs-CZ" sz="2000" b="1" dirty="0" smtClean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On-line </a:t>
            </a:r>
            <a:r>
              <a:rPr lang="cs-CZ" b="1" dirty="0" smtClean="0"/>
              <a:t> </a:t>
            </a:r>
            <a:r>
              <a:rPr lang="cs-CZ" b="1" dirty="0" err="1" smtClean="0"/>
              <a:t>platforms</a:t>
            </a:r>
            <a:r>
              <a:rPr lang="cs-CZ" b="1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r>
              <a:rPr lang="en-US" b="1" dirty="0" err="1" smtClean="0"/>
              <a:t>Taneční</a:t>
            </a:r>
            <a:r>
              <a:rPr lang="en-US" b="1" dirty="0" smtClean="0"/>
              <a:t> a</a:t>
            </a:r>
            <a:r>
              <a:rPr lang="cs-CZ" b="1" dirty="0" smtClean="0"/>
              <a:t>k</a:t>
            </a:r>
            <a:r>
              <a:rPr lang="en-US" b="1" dirty="0" err="1" smtClean="0"/>
              <a:t>tuality</a:t>
            </a:r>
            <a:r>
              <a:rPr lang="en-US" b="1" dirty="0" smtClean="0"/>
              <a:t> </a:t>
            </a:r>
            <a:r>
              <a:rPr lang="cs-CZ" b="1" dirty="0" smtClean="0"/>
              <a:t> / </a:t>
            </a:r>
            <a:r>
              <a:rPr lang="en-US" b="1" dirty="0" smtClean="0"/>
              <a:t>www. tanecniaktuality.cz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   - </a:t>
            </a:r>
            <a:r>
              <a:rPr lang="cs-CZ" b="1" dirty="0" err="1" smtClean="0"/>
              <a:t>year</a:t>
            </a:r>
            <a:r>
              <a:rPr lang="cs-CZ" b="1" dirty="0" smtClean="0"/>
              <a:t> </a:t>
            </a:r>
            <a:r>
              <a:rPr lang="cs-CZ" b="1" dirty="0" err="1" smtClean="0"/>
              <a:t>book</a:t>
            </a:r>
            <a:r>
              <a:rPr lang="cs-CZ" b="1" dirty="0" smtClean="0"/>
              <a:t> on </a:t>
            </a:r>
            <a:r>
              <a:rPr lang="cs-CZ" b="1" dirty="0" err="1" smtClean="0"/>
              <a:t>paper</a:t>
            </a:r>
            <a:r>
              <a:rPr lang="cs-CZ" b="1" dirty="0" smtClean="0"/>
              <a:t>, </a:t>
            </a:r>
            <a:r>
              <a:rPr lang="cs-CZ" b="1" dirty="0" err="1" smtClean="0"/>
              <a:t>one</a:t>
            </a:r>
            <a:r>
              <a:rPr lang="cs-CZ" b="1" dirty="0" smtClean="0"/>
              <a:t> </a:t>
            </a:r>
            <a:r>
              <a:rPr lang="cs-CZ" b="1" dirty="0" err="1" smtClean="0"/>
              <a:t>issue</a:t>
            </a:r>
            <a:r>
              <a:rPr lang="cs-CZ" b="1" dirty="0" smtClean="0"/>
              <a:t> in </a:t>
            </a:r>
            <a:r>
              <a:rPr lang="cs-CZ" b="1" dirty="0" err="1" smtClean="0"/>
              <a:t>English</a:t>
            </a:r>
            <a:endParaRPr lang="cs-CZ" b="1" dirty="0" smtClean="0"/>
          </a:p>
          <a:p>
            <a:pPr>
              <a:buNone/>
            </a:pPr>
            <a:endParaRPr lang="cs-CZ" dirty="0" smtClean="0"/>
          </a:p>
          <a:p>
            <a:r>
              <a:rPr lang="en-US" b="1" dirty="0" smtClean="0"/>
              <a:t>Opera Plus</a:t>
            </a:r>
            <a:r>
              <a:rPr lang="cs-CZ" b="1" dirty="0" smtClean="0"/>
              <a:t> / </a:t>
            </a:r>
            <a:r>
              <a:rPr lang="en-US" b="1" dirty="0" smtClean="0"/>
              <a:t>www.operaplus.cz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 descr="marius-masalar-410695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737" y="1247274"/>
            <a:ext cx="7856621" cy="52377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HUDEBNÍ ROZHLEDY</a:t>
            </a:r>
            <a:endParaRPr lang="cs-CZ" sz="2400" dirty="0"/>
          </a:p>
        </p:txBody>
      </p:sp>
      <p:pic>
        <p:nvPicPr>
          <p:cNvPr id="7" name="Zástupný symbol pro obsah 6" descr="hudební rozhle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694" y="1347537"/>
            <a:ext cx="4044906" cy="514358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paper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and</a:t>
            </a:r>
            <a:r>
              <a:rPr lang="cs-CZ" sz="2000" b="1" dirty="0" smtClean="0"/>
              <a:t> online </a:t>
            </a:r>
            <a:r>
              <a:rPr lang="cs-CZ" sz="2000" b="1" dirty="0" err="1" smtClean="0"/>
              <a:t>version</a:t>
            </a:r>
            <a:r>
              <a:rPr lang="cs-CZ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only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Czech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fisrt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issiu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was</a:t>
            </a:r>
            <a:r>
              <a:rPr lang="cs-CZ" sz="2000" b="1" dirty="0" smtClean="0"/>
              <a:t>    </a:t>
            </a:r>
            <a:r>
              <a:rPr lang="cs-CZ" sz="2000" b="1" dirty="0" err="1" smtClean="0"/>
              <a:t>published</a:t>
            </a:r>
            <a:r>
              <a:rPr lang="cs-CZ" sz="2000" b="1" dirty="0" smtClean="0"/>
              <a:t> in 1948!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r>
              <a:rPr lang="cs-CZ" b="1" dirty="0" smtClean="0"/>
              <a:t>https://www.hudebnirozhledy.cz/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5F7401-E271-4B4C-99EF-FB222FFD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9" y="2286000"/>
            <a:ext cx="8229600" cy="1143000"/>
          </a:xfrm>
        </p:spPr>
        <p:txBody>
          <a:bodyPr/>
          <a:lstStyle/>
          <a:p>
            <a:r>
              <a:rPr lang="cs-CZ" b="1" dirty="0" err="1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</a:t>
            </a:r>
            <a:r>
              <a:rPr lang="cs-CZ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Criticisms</a:t>
            </a:r>
            <a:r>
              <a:rPr lang="cs-CZ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CZ</a:t>
            </a:r>
            <a:endParaRPr lang="cs-CZ" b="1" dirty="0">
              <a:solidFill>
                <a:srgbClr val="F9C1C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="" xmlns:a16="http://schemas.microsoft.com/office/drawing/2014/main" id="{FEA443AF-9CEB-44DF-917D-E333C3663A96}"/>
              </a:ext>
            </a:extLst>
          </p:cNvPr>
          <p:cNvSpPr txBox="1">
            <a:spLocks/>
          </p:cNvSpPr>
          <p:nvPr/>
        </p:nvSpPr>
        <p:spPr>
          <a:xfrm>
            <a:off x="457200" y="3364637"/>
            <a:ext cx="8229600" cy="77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Jana Návratová</a:t>
            </a:r>
            <a:endParaRPr lang="cs-CZ" sz="2800" dirty="0">
              <a:solidFill>
                <a:srgbClr val="9473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A02D6AC2-1B4B-4776-875C-FCCEE1561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17" y="421691"/>
            <a:ext cx="728324" cy="51228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="" xmlns:a16="http://schemas.microsoft.com/office/drawing/2014/main" id="{8F8BB125-05B7-4CB9-AE45-1C6C30BCB05D}"/>
              </a:ext>
            </a:extLst>
          </p:cNvPr>
          <p:cNvSpPr txBox="1">
            <a:spLocks/>
          </p:cNvSpPr>
          <p:nvPr/>
        </p:nvSpPr>
        <p:spPr>
          <a:xfrm>
            <a:off x="457200" y="5743852"/>
            <a:ext cx="8229600" cy="914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 smtClean="0"/>
              <a:t>14.2. 2019</a:t>
            </a:r>
            <a:endParaRPr lang="cs-CZ" sz="1800" dirty="0"/>
          </a:p>
          <a:p>
            <a:r>
              <a:rPr lang="cs-CZ" sz="1800" b="1" dirty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www.idu.cz</a:t>
            </a:r>
          </a:p>
        </p:txBody>
      </p:sp>
    </p:spTree>
    <p:extLst>
      <p:ext uri="{BB962C8B-B14F-4D97-AF65-F5344CB8AC3E}">
        <p14:creationId xmlns:p14="http://schemas.microsoft.com/office/powerpoint/2010/main" val="218218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HARMONIE </a:t>
            </a:r>
            <a:endParaRPr lang="cs-CZ" sz="2400" dirty="0"/>
          </a:p>
        </p:txBody>
      </p:sp>
      <p:pic>
        <p:nvPicPr>
          <p:cNvPr id="8" name="Zástupný symbol pro obsah 7" descr="harmonie2013_01_7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02900" y="1077716"/>
            <a:ext cx="3206383" cy="4529523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on </a:t>
            </a:r>
            <a:r>
              <a:rPr lang="cs-CZ" sz="2000" b="1" dirty="0" err="1" smtClean="0"/>
              <a:t>paper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 on-line </a:t>
            </a:r>
            <a:r>
              <a:rPr lang="cs-CZ" sz="2000" b="1" dirty="0" err="1" smtClean="0"/>
              <a:t>version</a:t>
            </a:r>
            <a:r>
              <a:rPr lang="cs-CZ" sz="2000" b="1" dirty="0" smtClean="0"/>
              <a:t> - </a:t>
            </a:r>
            <a:r>
              <a:rPr lang="cs-CZ" sz="2000" b="1" dirty="0" err="1" smtClean="0"/>
              <a:t>English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German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French</a:t>
            </a:r>
            <a:endParaRPr lang="cs-CZ" sz="2000" b="1" dirty="0" smtClean="0"/>
          </a:p>
          <a:p>
            <a:r>
              <a:rPr lang="cs-CZ" sz="2000" dirty="0" smtClean="0"/>
              <a:t> </a:t>
            </a:r>
          </a:p>
          <a:p>
            <a:r>
              <a:rPr lang="cs-CZ" sz="1600" u="sng" dirty="0" smtClean="0">
                <a:hlinkClick r:id="rId3"/>
              </a:rPr>
              <a:t>https://www.casopisharmonie.cz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On-line </a:t>
            </a:r>
            <a:r>
              <a:rPr lang="cs-CZ" b="1" dirty="0" err="1" smtClean="0"/>
              <a:t>platforms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 smtClean="0"/>
          </a:p>
          <a:p>
            <a:r>
              <a:rPr lang="cs-CZ" b="1" dirty="0" err="1" smtClean="0"/>
              <a:t>Czech</a:t>
            </a:r>
            <a:r>
              <a:rPr lang="cs-CZ" b="1" dirty="0" smtClean="0"/>
              <a:t> Music </a:t>
            </a:r>
            <a:r>
              <a:rPr lang="cs-CZ" b="1" dirty="0" err="1" smtClean="0"/>
              <a:t>Quarterly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English</a:t>
            </a:r>
            <a:r>
              <a:rPr lang="cs-CZ" dirty="0" smtClean="0"/>
              <a:t>-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magazine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https://www.czechmusicquarterly.com/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His </a:t>
            </a:r>
            <a:r>
              <a:rPr lang="cs-CZ" b="1" dirty="0" err="1" smtClean="0"/>
              <a:t>Voice</a:t>
            </a:r>
            <a:r>
              <a:rPr lang="cs-CZ" b="1" dirty="0" smtClean="0"/>
              <a:t> </a:t>
            </a:r>
            <a:r>
              <a:rPr lang="cs-CZ" dirty="0" smtClean="0"/>
              <a:t>– on-line in </a:t>
            </a:r>
            <a:r>
              <a:rPr lang="cs-CZ" dirty="0" err="1" smtClean="0"/>
              <a:t>Czech</a:t>
            </a:r>
            <a:r>
              <a:rPr lang="cs-CZ" dirty="0" smtClean="0"/>
              <a:t>, </a:t>
            </a:r>
            <a:r>
              <a:rPr lang="cs-CZ" dirty="0" err="1" smtClean="0"/>
              <a:t>focusing</a:t>
            </a:r>
            <a:r>
              <a:rPr lang="cs-CZ" dirty="0" smtClean="0"/>
              <a:t> on </a:t>
            </a:r>
            <a:r>
              <a:rPr lang="cs-CZ" dirty="0" err="1" smtClean="0"/>
              <a:t>experimental</a:t>
            </a:r>
            <a:r>
              <a:rPr lang="cs-CZ" dirty="0" smtClean="0"/>
              <a:t> </a:t>
            </a:r>
            <a:r>
              <a:rPr lang="cs-CZ" dirty="0" err="1" smtClean="0"/>
              <a:t>contemporary</a:t>
            </a:r>
            <a:r>
              <a:rPr lang="cs-CZ" dirty="0" smtClean="0"/>
              <a:t> music.</a:t>
            </a:r>
          </a:p>
          <a:p>
            <a:r>
              <a:rPr lang="cs-CZ" dirty="0" smtClean="0">
                <a:hlinkClick r:id="rId3"/>
              </a:rPr>
              <a:t>https://www.hisvoice.cz/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err="1" smtClean="0"/>
              <a:t>OperaPlus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    https://operaplus.cz/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Others</a:t>
            </a:r>
            <a:r>
              <a:rPr lang="cs-CZ" b="1" dirty="0" smtClean="0"/>
              <a:t> o</a:t>
            </a:r>
            <a:r>
              <a:rPr lang="en-US" b="1" dirty="0" smtClean="0"/>
              <a:t>n-line </a:t>
            </a:r>
            <a:r>
              <a:rPr lang="cs-CZ" b="1" dirty="0" smtClean="0"/>
              <a:t>music  </a:t>
            </a:r>
            <a:r>
              <a:rPr lang="cs-CZ" b="1" dirty="0" err="1" smtClean="0"/>
              <a:t>platforms</a:t>
            </a:r>
            <a:r>
              <a:rPr lang="cs-CZ" b="1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Musicweb.cz</a:t>
            </a:r>
            <a:endParaRPr lang="cs-CZ" dirty="0" smtClean="0"/>
          </a:p>
          <a:p>
            <a:r>
              <a:rPr lang="cs-CZ" dirty="0" err="1" smtClean="0"/>
              <a:t>World</a:t>
            </a:r>
            <a:r>
              <a:rPr lang="cs-CZ" dirty="0" smtClean="0"/>
              <a:t>-music.</a:t>
            </a:r>
            <a:r>
              <a:rPr lang="cs-CZ" dirty="0" err="1" smtClean="0"/>
              <a:t>cz</a:t>
            </a:r>
            <a:endParaRPr lang="cs-CZ" dirty="0" smtClean="0"/>
          </a:p>
          <a:p>
            <a:r>
              <a:rPr lang="cs-CZ" dirty="0" err="1" smtClean="0"/>
              <a:t>Freemusic.cz</a:t>
            </a:r>
            <a:endParaRPr lang="cs-CZ" dirty="0" smtClean="0"/>
          </a:p>
          <a:p>
            <a:r>
              <a:rPr lang="cs-CZ" dirty="0" smtClean="0"/>
              <a:t>i-kultura.</a:t>
            </a:r>
            <a:r>
              <a:rPr lang="cs-CZ" dirty="0" err="1" smtClean="0"/>
              <a:t>cz</a:t>
            </a:r>
            <a:endParaRPr lang="cs-CZ" dirty="0" smtClean="0"/>
          </a:p>
          <a:p>
            <a:r>
              <a:rPr lang="cs-CZ" dirty="0" err="1" smtClean="0"/>
              <a:t>monstermusic.cz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 err="1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3656-kristof-kintera-ve-spolecnosti-sveho-vytvoru-2-653x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9252" y="1191126"/>
            <a:ext cx="8167899" cy="504123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Art</a:t>
            </a:r>
            <a:r>
              <a:rPr lang="cs-CZ" sz="2400" dirty="0" smtClean="0"/>
              <a:t> &amp; </a:t>
            </a:r>
            <a:r>
              <a:rPr lang="cs-CZ" sz="2400" dirty="0" err="1" smtClean="0"/>
              <a:t>Antiques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7" name="Zástupný symbol pro obsah 6" descr="art-antiques-2-2019-titul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5838" y="745958"/>
            <a:ext cx="4490174" cy="5380205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monthly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issued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on </a:t>
            </a:r>
            <a:r>
              <a:rPr lang="cs-CZ" sz="2000" b="1" dirty="0" err="1" smtClean="0"/>
              <a:t>paper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Czech</a:t>
            </a:r>
            <a:r>
              <a:rPr lang="cs-CZ" sz="2000" b="1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on-line </a:t>
            </a:r>
            <a:r>
              <a:rPr lang="cs-CZ" sz="2000" b="1" dirty="0" err="1" smtClean="0"/>
              <a:t>version</a:t>
            </a:r>
            <a:r>
              <a:rPr lang="cs-CZ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r>
              <a:rPr lang="cs-CZ" sz="2000" b="1" dirty="0" smtClean="0"/>
              <a:t>http://www.</a:t>
            </a:r>
            <a:r>
              <a:rPr lang="cs-CZ" sz="2000" b="1" dirty="0" err="1" smtClean="0"/>
              <a:t>artcasopis.cz</a:t>
            </a:r>
            <a:endParaRPr lang="cs-CZ" sz="2000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Flash</a:t>
            </a:r>
            <a:r>
              <a:rPr lang="cs-CZ" sz="2400" dirty="0" smtClean="0"/>
              <a:t> </a:t>
            </a:r>
            <a:r>
              <a:rPr lang="cs-CZ" sz="2400" dirty="0" err="1" smtClean="0"/>
              <a:t>Art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7" name="Zástupný symbol pro obsah 6" descr="cover-No.-50-(mag-id-55)-0-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9289" y="273050"/>
            <a:ext cx="4523271" cy="5853113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45168" y="1411037"/>
            <a:ext cx="3008313" cy="4691063"/>
          </a:xfrm>
        </p:spPr>
        <p:txBody>
          <a:bodyPr/>
          <a:lstStyle/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quartely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published</a:t>
            </a:r>
            <a:r>
              <a:rPr lang="cs-CZ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 In </a:t>
            </a:r>
            <a:r>
              <a:rPr lang="cs-CZ" sz="2000" b="1" dirty="0" err="1" smtClean="0"/>
              <a:t>Czech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Slovak</a:t>
            </a:r>
            <a:r>
              <a:rPr lang="cs-CZ" sz="2000" b="1" dirty="0" smtClean="0"/>
              <a:t>    </a:t>
            </a:r>
            <a:r>
              <a:rPr lang="cs-CZ" sz="2000" b="1" dirty="0" err="1" smtClean="0"/>
              <a:t>language</a:t>
            </a:r>
            <a:r>
              <a:rPr lang="cs-CZ" sz="2000" b="1" dirty="0" smtClean="0"/>
              <a:t> 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err="1" smtClean="0"/>
              <a:t>Edition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English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Issue</a:t>
            </a:r>
            <a:r>
              <a:rPr lang="cs-CZ" sz="2000" b="1" dirty="0" smtClean="0"/>
              <a:t> 2011, 2013 a 2016 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http://www.</a:t>
            </a:r>
            <a:r>
              <a:rPr lang="cs-CZ" sz="2000" b="1" dirty="0" err="1" smtClean="0"/>
              <a:t>flashart.cz</a:t>
            </a:r>
            <a:r>
              <a:rPr lang="cs-CZ" sz="2000" b="1" dirty="0" smtClean="0"/>
              <a:t>/</a:t>
            </a:r>
            <a:endParaRPr lang="cs-CZ" sz="2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On-line </a:t>
            </a:r>
            <a:r>
              <a:rPr lang="cs-CZ" b="1" dirty="0" err="1" smtClean="0"/>
              <a:t>platforms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u="sng" dirty="0" smtClean="0">
                <a:hlinkClick r:id="rId2"/>
              </a:rPr>
              <a:t>https://artalk.cz</a:t>
            </a:r>
            <a:r>
              <a:rPr lang="cs-CZ" dirty="0" smtClean="0"/>
              <a:t> - </a:t>
            </a:r>
            <a:r>
              <a:rPr lang="cs-CZ" dirty="0" err="1" smtClean="0"/>
              <a:t>reviews</a:t>
            </a:r>
            <a:r>
              <a:rPr lang="cs-CZ" dirty="0" smtClean="0"/>
              <a:t>, </a:t>
            </a:r>
            <a:r>
              <a:rPr lang="cs-CZ" dirty="0" err="1" smtClean="0"/>
              <a:t>news</a:t>
            </a:r>
            <a:r>
              <a:rPr lang="cs-CZ" dirty="0" smtClean="0"/>
              <a:t>, interview, </a:t>
            </a:r>
            <a:r>
              <a:rPr lang="cs-CZ" dirty="0" err="1" smtClean="0"/>
              <a:t>only</a:t>
            </a:r>
            <a:r>
              <a:rPr lang="cs-CZ" dirty="0" smtClean="0"/>
              <a:t> in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Slovak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 smtClean="0"/>
          </a:p>
          <a:p>
            <a:endParaRPr lang="cs-CZ" dirty="0" smtClean="0"/>
          </a:p>
          <a:p>
            <a:pPr lvl="0" fontAlgn="base"/>
            <a:r>
              <a:rPr lang="cs-CZ" u="sng" dirty="0" smtClean="0">
                <a:hlinkClick r:id="rId3"/>
              </a:rPr>
              <a:t>https://www.artlist.cz</a:t>
            </a:r>
            <a:r>
              <a:rPr lang="cs-CZ" dirty="0" smtClean="0"/>
              <a:t> - a </a:t>
            </a:r>
            <a:r>
              <a:rPr lang="cs-CZ" dirty="0" err="1" smtClean="0"/>
              <a:t>database</a:t>
            </a:r>
            <a:r>
              <a:rPr lang="cs-CZ" dirty="0" smtClean="0"/>
              <a:t> </a:t>
            </a:r>
            <a:r>
              <a:rPr lang="cs-CZ" dirty="0" err="1" smtClean="0"/>
              <a:t>charting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contemporary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in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manifestations</a:t>
            </a:r>
            <a:r>
              <a:rPr lang="cs-CZ" dirty="0" smtClean="0"/>
              <a:t> (</a:t>
            </a:r>
            <a:r>
              <a:rPr lang="cs-CZ" dirty="0" err="1" smtClean="0"/>
              <a:t>artists</a:t>
            </a:r>
            <a:r>
              <a:rPr lang="cs-CZ" dirty="0" smtClean="0"/>
              <a:t>, </a:t>
            </a:r>
            <a:r>
              <a:rPr lang="cs-CZ" dirty="0" err="1" smtClean="0"/>
              <a:t>galleries</a:t>
            </a:r>
            <a:r>
              <a:rPr lang="cs-CZ" dirty="0" smtClean="0"/>
              <a:t>, </a:t>
            </a:r>
            <a:r>
              <a:rPr lang="cs-CZ" dirty="0" err="1" smtClean="0"/>
              <a:t>concepts</a:t>
            </a:r>
            <a:r>
              <a:rPr lang="cs-CZ" dirty="0" smtClean="0"/>
              <a:t>, </a:t>
            </a:r>
            <a:r>
              <a:rPr lang="cs-CZ" dirty="0" err="1" smtClean="0"/>
              <a:t>exhibitions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.)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latter</a:t>
            </a:r>
            <a:r>
              <a:rPr lang="cs-CZ" dirty="0" smtClean="0"/>
              <a:t> half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20</a:t>
            </a:r>
            <a:r>
              <a:rPr lang="cs-CZ" baseline="30000" dirty="0" smtClean="0"/>
              <a:t>th</a:t>
            </a:r>
            <a:r>
              <a:rPr lang="cs-CZ" dirty="0" smtClean="0"/>
              <a:t> 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  <a:r>
              <a:rPr lang="cs-CZ" dirty="0" err="1" smtClean="0"/>
              <a:t>onwards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emphasis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period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1989.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aim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a free </a:t>
            </a:r>
            <a:r>
              <a:rPr lang="cs-CZ" dirty="0" err="1" smtClean="0"/>
              <a:t>source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specialists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public on a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international </a:t>
            </a:r>
            <a:r>
              <a:rPr lang="cs-CZ" dirty="0" err="1" smtClean="0"/>
              <a:t>level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database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systematically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in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).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u="sng" dirty="0" smtClean="0">
                <a:hlinkClick r:id="rId2"/>
              </a:rPr>
              <a:t>https://artycok.tv</a:t>
            </a:r>
            <a:r>
              <a:rPr lang="cs-CZ" dirty="0" smtClean="0"/>
              <a:t> 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u="sng" dirty="0" smtClean="0">
                <a:hlinkClick r:id="rId3"/>
              </a:rPr>
              <a:t>https://artycok.tv/en/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Artyčok TV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online </a:t>
            </a:r>
            <a:r>
              <a:rPr lang="cs-CZ" dirty="0" err="1" smtClean="0"/>
              <a:t>platform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contemporary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, monitoring </a:t>
            </a:r>
            <a:r>
              <a:rPr lang="cs-CZ" dirty="0" err="1" smtClean="0"/>
              <a:t>and</a:t>
            </a:r>
            <a:r>
              <a:rPr lang="cs-CZ" dirty="0" smtClean="0"/>
              <a:t> co-</a:t>
            </a:r>
            <a:r>
              <a:rPr lang="cs-CZ" dirty="0" err="1" smtClean="0"/>
              <a:t>creating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scene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</a:t>
            </a:r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. Artyčok TV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in 2005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Academy </a:t>
            </a:r>
            <a:r>
              <a:rPr lang="cs-CZ" dirty="0" err="1" smtClean="0"/>
              <a:t>of</a:t>
            </a:r>
            <a:r>
              <a:rPr lang="cs-CZ" dirty="0" smtClean="0"/>
              <a:t> Fine </a:t>
            </a:r>
            <a:r>
              <a:rPr lang="cs-CZ" dirty="0" err="1" smtClean="0"/>
              <a:t>Arts</a:t>
            </a:r>
            <a:r>
              <a:rPr lang="cs-CZ" dirty="0" smtClean="0"/>
              <a:t> in Prague,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though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existence,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platform</a:t>
            </a:r>
            <a:r>
              <a:rPr lang="cs-CZ" dirty="0" smtClean="0"/>
              <a:t> </a:t>
            </a:r>
            <a:r>
              <a:rPr lang="cs-CZ" dirty="0" err="1" smtClean="0"/>
              <a:t>focused</a:t>
            </a:r>
            <a:r>
              <a:rPr lang="cs-CZ" dirty="0" smtClean="0"/>
              <a:t> </a:t>
            </a:r>
            <a:r>
              <a:rPr lang="cs-CZ" dirty="0" err="1" smtClean="0"/>
              <a:t>primarily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soon</a:t>
            </a:r>
            <a:r>
              <a:rPr lang="cs-CZ" dirty="0" smtClean="0"/>
              <a:t> </a:t>
            </a:r>
            <a:r>
              <a:rPr lang="cs-CZ" dirty="0" err="1" smtClean="0"/>
              <a:t>enlarged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scope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beyond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. </a:t>
            </a:r>
          </a:p>
          <a:p>
            <a:endParaRPr lang="cs-CZ" dirty="0" smtClean="0"/>
          </a:p>
          <a:p>
            <a:r>
              <a:rPr lang="cs-CZ" u="sng" dirty="0" smtClean="0">
                <a:hlinkClick r:id="rId4"/>
              </a:rPr>
              <a:t>http://cz.tranzit.org/cz/o_nas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tranzit</a:t>
            </a:r>
            <a:r>
              <a:rPr lang="cs-CZ" dirty="0" smtClean="0"/>
              <a:t> </a:t>
            </a:r>
            <a:r>
              <a:rPr lang="cs-CZ" dirty="0" err="1" smtClean="0"/>
              <a:t>is</a:t>
            </a:r>
            <a:r>
              <a:rPr lang="cs-CZ" dirty="0" smtClean="0"/>
              <a:t> a network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independently</a:t>
            </a:r>
            <a:r>
              <a:rPr lang="cs-CZ" dirty="0" smtClean="0"/>
              <a:t> in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, 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Slovak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Romania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2002.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a </a:t>
            </a:r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platform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err="1" smtClean="0"/>
              <a:t>Association</a:t>
            </a:r>
            <a:r>
              <a:rPr lang="cs-CZ" b="1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r>
              <a:rPr lang="en-GB" dirty="0" smtClean="0"/>
              <a:t>Association of art critics and theoreticians / part of AICA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b="1" dirty="0" err="1" smtClean="0"/>
              <a:t>Award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art</a:t>
            </a:r>
            <a:r>
              <a:rPr lang="cs-CZ" b="1" dirty="0" smtClean="0"/>
              <a:t> </a:t>
            </a:r>
            <a:r>
              <a:rPr lang="cs-CZ" b="1" dirty="0" err="1" smtClean="0"/>
              <a:t>critics</a:t>
            </a:r>
            <a:endParaRPr lang="cs-CZ" b="1" dirty="0" smtClean="0"/>
          </a:p>
          <a:p>
            <a:endParaRPr lang="cs-CZ" dirty="0" smtClean="0"/>
          </a:p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cenavj.cz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english</a:t>
            </a:r>
            <a:r>
              <a:rPr lang="cs-CZ" u="sng" dirty="0" smtClean="0">
                <a:hlinkClick r:id="rId2"/>
              </a:rPr>
              <a:t>/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en-GB" sz="2800" dirty="0" smtClean="0"/>
              <a:t>Two categories: for young and already established critics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Film</a:t>
            </a:r>
          </a:p>
        </p:txBody>
      </p:sp>
      <p:pic>
        <p:nvPicPr>
          <p:cNvPr id="12" name="Zástupný symbol pro obsah 11" descr="crop-1590618-bez-na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9991" y="1659168"/>
            <a:ext cx="7164624" cy="344222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AC28C457-3F68-4709-8125-C4E6E1E21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74" y="6346809"/>
            <a:ext cx="7772400" cy="369148"/>
          </a:xfrm>
        </p:spPr>
        <p:txBody>
          <a:bodyPr>
            <a:norm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Popiska foto</a:t>
            </a:r>
          </a:p>
        </p:txBody>
      </p:sp>
      <p:pic>
        <p:nvPicPr>
          <p:cNvPr id="4" name="Obrázek 3" descr="art-lasovsky-559569-unspl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cs-CZ" sz="2400" dirty="0" smtClean="0">
                <a:latin typeface="+mn-lt"/>
              </a:rPr>
              <a:t>Film a doba </a:t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Film </a:t>
            </a:r>
            <a:r>
              <a:rPr lang="cs-CZ" sz="2400" dirty="0" err="1" smtClean="0">
                <a:latin typeface="+mn-lt"/>
              </a:rPr>
              <a:t>and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time</a:t>
            </a:r>
            <a:endParaRPr lang="cs-CZ" sz="2400" dirty="0">
              <a:latin typeface="+mn-lt"/>
            </a:endParaRPr>
          </a:p>
        </p:txBody>
      </p:sp>
      <p:pic>
        <p:nvPicPr>
          <p:cNvPr id="5" name="Zástupný symbol pro obsah 4" descr="film a do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6569" y="1345539"/>
            <a:ext cx="5386145" cy="406867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/>
              <a:t>a critical quarterly about film which follows and reflects on progressive tendencies in the field’s developments.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Apart from feature films the journal also discusses documentaries, animated and experimental titles. 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r>
              <a:rPr lang="cs-CZ" sz="2000" dirty="0" smtClean="0"/>
              <a:t>http://filmadoba.eu/</a:t>
            </a:r>
            <a:endParaRPr lang="cs-CZ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Cinepur</a:t>
            </a:r>
            <a:endParaRPr lang="cs-CZ" sz="24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dirty="0" smtClean="0"/>
              <a:t>on </a:t>
            </a:r>
            <a:r>
              <a:rPr lang="cs-CZ" sz="2000" dirty="0" err="1" smtClean="0"/>
              <a:t>paper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Czech</a:t>
            </a:r>
            <a:r>
              <a:rPr lang="cs-CZ" sz="2000" dirty="0" smtClean="0"/>
              <a:t> </a:t>
            </a:r>
            <a:r>
              <a:rPr lang="cs-CZ" sz="2000" dirty="0" err="1" smtClean="0"/>
              <a:t>language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Monthly</a:t>
            </a:r>
            <a:r>
              <a:rPr lang="cs-CZ" sz="2000" dirty="0" smtClean="0"/>
              <a:t> </a:t>
            </a:r>
            <a:r>
              <a:rPr lang="cs-CZ" sz="2000" dirty="0" err="1" smtClean="0"/>
              <a:t>issued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www.</a:t>
            </a:r>
            <a:r>
              <a:rPr lang="cs-CZ" sz="2000" b="1" dirty="0" err="1" smtClean="0"/>
              <a:t>cinepur.cz</a:t>
            </a:r>
            <a:endParaRPr lang="cs-CZ" sz="2000" b="1" dirty="0"/>
          </a:p>
        </p:txBody>
      </p:sp>
      <p:pic>
        <p:nvPicPr>
          <p:cNvPr id="9" name="Zástupný symbol pro obsah 8" descr="cover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5742" y="273051"/>
            <a:ext cx="4324253" cy="556226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On –line </a:t>
            </a:r>
            <a:r>
              <a:rPr lang="cs-CZ" b="1" dirty="0" err="1" smtClean="0"/>
              <a:t>platforms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filmovyprehled.cz</a:t>
            </a:r>
            <a:r>
              <a:rPr lang="cs-CZ" dirty="0" smtClean="0"/>
              <a:t>/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000" b="1" dirty="0" smtClean="0"/>
              <a:t>Filmový přehled (Film </a:t>
            </a:r>
            <a:r>
              <a:rPr lang="cs-CZ" sz="2000" b="1" dirty="0" err="1" smtClean="0"/>
              <a:t>Review</a:t>
            </a:r>
            <a:r>
              <a:rPr lang="cs-CZ" sz="2000" b="1" dirty="0" smtClean="0"/>
              <a:t>) - </a:t>
            </a:r>
            <a:r>
              <a:rPr lang="en-US" sz="2000" b="1" dirty="0" smtClean="0"/>
              <a:t>National Film Archive’s web portal with</a:t>
            </a:r>
            <a:r>
              <a:rPr lang="cs-CZ" sz="2000" b="1" dirty="0" smtClean="0"/>
              <a:t> </a:t>
            </a:r>
            <a:r>
              <a:rPr lang="en-US" sz="2000" b="1" dirty="0" smtClean="0"/>
              <a:t>comprehensive information about Czech cinema.</a:t>
            </a:r>
            <a:br>
              <a:rPr lang="en-US" sz="2000" b="1" dirty="0" smtClean="0"/>
            </a:br>
            <a:endParaRPr lang="cs-CZ" sz="2000" b="1" dirty="0" smtClean="0"/>
          </a:p>
          <a:p>
            <a:r>
              <a:rPr lang="cs-CZ" dirty="0" smtClean="0">
                <a:hlinkClick r:id="rId2"/>
              </a:rPr>
              <a:t>https://www.moviescreen.cz/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 </a:t>
            </a:r>
            <a:r>
              <a:rPr lang="cs-CZ" dirty="0" smtClean="0">
                <a:hlinkClick r:id="rId3"/>
              </a:rPr>
              <a:t>http://25fps.cz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csfd.cz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popular</a:t>
            </a:r>
            <a:r>
              <a:rPr lang="cs-CZ" dirty="0" smtClean="0"/>
              <a:t> film </a:t>
            </a:r>
            <a:r>
              <a:rPr lang="cs-CZ" dirty="0" err="1" smtClean="0"/>
              <a:t>portal</a:t>
            </a:r>
            <a:endParaRPr lang="cs-CZ" dirty="0" smtClean="0"/>
          </a:p>
          <a:p>
            <a:r>
              <a:rPr lang="cs-CZ" dirty="0" err="1" smtClean="0"/>
              <a:t>Database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, film, TV </a:t>
            </a:r>
          </a:p>
          <a:p>
            <a:r>
              <a:rPr lang="cs-CZ" dirty="0" err="1" smtClean="0"/>
              <a:t>Social</a:t>
            </a:r>
            <a:r>
              <a:rPr lang="cs-CZ" dirty="0" smtClean="0"/>
              <a:t> network </a:t>
            </a:r>
            <a:r>
              <a:rPr lang="cs-CZ" dirty="0" err="1" smtClean="0"/>
              <a:t>for</a:t>
            </a:r>
            <a:r>
              <a:rPr lang="cs-CZ" dirty="0" smtClean="0"/>
              <a:t> film </a:t>
            </a:r>
            <a:r>
              <a:rPr lang="cs-CZ" dirty="0" err="1" smtClean="0"/>
              <a:t>funs</a:t>
            </a:r>
            <a:endParaRPr lang="cs-CZ" dirty="0" smtClean="0"/>
          </a:p>
          <a:p>
            <a:r>
              <a:rPr lang="cs-CZ" dirty="0" err="1" smtClean="0"/>
              <a:t>Operate</a:t>
            </a:r>
            <a:r>
              <a:rPr lang="cs-CZ" dirty="0" smtClean="0"/>
              <a:t> by </a:t>
            </a:r>
            <a:r>
              <a:rPr lang="cs-CZ" dirty="0" err="1" smtClean="0"/>
              <a:t>spectators</a:t>
            </a:r>
            <a:r>
              <a:rPr lang="cs-CZ" dirty="0" smtClean="0"/>
              <a:t> – </a:t>
            </a:r>
            <a:r>
              <a:rPr lang="cs-CZ" dirty="0" err="1" smtClean="0"/>
              <a:t>reviews</a:t>
            </a:r>
            <a:r>
              <a:rPr lang="cs-CZ" dirty="0" smtClean="0"/>
              <a:t>, </a:t>
            </a:r>
            <a:r>
              <a:rPr lang="cs-CZ" dirty="0" err="1" smtClean="0"/>
              <a:t>recommandation</a:t>
            </a:r>
            <a:endParaRPr lang="cs-CZ" dirty="0" smtClean="0"/>
          </a:p>
          <a:p>
            <a:r>
              <a:rPr lang="cs-CZ" dirty="0" err="1" smtClean="0"/>
              <a:t>Complete</a:t>
            </a:r>
            <a:r>
              <a:rPr lang="cs-CZ" dirty="0" smtClean="0"/>
              <a:t> 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subtitles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</a:t>
            </a:r>
            <a:r>
              <a:rPr lang="cs-CZ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critics</a:t>
            </a:r>
            <a:r>
              <a:rPr lang="cs-CZ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 err="1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International 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r>
              <a:rPr lang="cs-CZ" dirty="0" smtClean="0"/>
              <a:t> </a:t>
            </a:r>
            <a:r>
              <a:rPr lang="cs-CZ" dirty="0" err="1" smtClean="0"/>
              <a:t>Critics</a:t>
            </a:r>
            <a:r>
              <a:rPr lang="cs-CZ" dirty="0" smtClean="0"/>
              <a:t> / Asociace českých divadelních kritiků (SČDK)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http://aict.idu.cz/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critics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Theoreticiants</a:t>
            </a:r>
            <a:r>
              <a:rPr lang="cs-CZ" dirty="0" smtClean="0"/>
              <a:t>  </a:t>
            </a:r>
          </a:p>
          <a:p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galeriekritiku.cz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czclnk</a:t>
            </a:r>
            <a:r>
              <a:rPr lang="cs-CZ" u="sng" dirty="0" smtClean="0">
                <a:hlinkClick r:id="rId3"/>
              </a:rPr>
              <a:t>/2013-1395309464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Film </a:t>
            </a:r>
            <a:r>
              <a:rPr lang="cs-CZ" dirty="0" err="1" smtClean="0"/>
              <a:t>Critics</a:t>
            </a:r>
            <a:r>
              <a:rPr lang="cs-CZ" dirty="0" smtClean="0"/>
              <a:t>    </a:t>
            </a:r>
          </a:p>
          <a:p>
            <a:r>
              <a:rPr lang="cs-CZ" u="sng" dirty="0" smtClean="0">
                <a:hlinkClick r:id="rId2"/>
              </a:rPr>
              <a:t>http://filmovakritika.cz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088929" y="6355039"/>
            <a:ext cx="6643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Celetná 17, 110 00 Praha 1  </a:t>
            </a:r>
            <a:r>
              <a:rPr lang="cs-CZ" sz="1000" b="1" dirty="0">
                <a:solidFill>
                  <a:srgbClr val="9473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 224 809 134 </a:t>
            </a:r>
            <a:r>
              <a:rPr lang="cs-CZ" sz="1000" b="1" dirty="0">
                <a:solidFill>
                  <a:srgbClr val="9473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F 222 326 121 </a:t>
            </a:r>
            <a:r>
              <a:rPr lang="cs-CZ" sz="1000" b="1" dirty="0">
                <a:solidFill>
                  <a:srgbClr val="9473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000" b="1" dirty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www.idu.cz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8718" y="936825"/>
            <a:ext cx="448626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attention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</a:pPr>
            <a:endParaRPr lang="cs-CZ" sz="1200" dirty="0">
              <a:solidFill>
                <a:srgbClr val="9473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</a:pPr>
            <a:r>
              <a:rPr lang="cs-C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Jana Návratová</a:t>
            </a: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224 </a:t>
            </a:r>
            <a:r>
              <a:rPr lang="cs-C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809 103</a:t>
            </a: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</a:pPr>
            <a:r>
              <a:rPr lang="cs-C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cs-CZ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jana.navratova</a:t>
            </a:r>
            <a:r>
              <a:rPr lang="cs-C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cs-CZ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idu.cz</a:t>
            </a:r>
            <a:r>
              <a:rPr lang="cs-C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</a:pPr>
            <a:endParaRPr lang="cs-CZ" sz="1200" dirty="0">
              <a:solidFill>
                <a:srgbClr val="9473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buFont typeface="Arial" pitchFamily="34" charset="0"/>
              <a:buChar char="•"/>
            </a:pPr>
            <a:endParaRPr lang="cs-CZ" sz="1200" dirty="0">
              <a:solidFill>
                <a:srgbClr val="9473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8BDD9C63-70FD-4D1E-B7D3-9091298BCD31}"/>
              </a:ext>
            </a:extLst>
          </p:cNvPr>
          <p:cNvCxnSpPr/>
          <p:nvPr/>
        </p:nvCxnSpPr>
        <p:spPr>
          <a:xfrm>
            <a:off x="594804" y="6198095"/>
            <a:ext cx="8049162" cy="0"/>
          </a:xfrm>
          <a:prstGeom prst="line">
            <a:avLst/>
          </a:prstGeom>
          <a:ln>
            <a:solidFill>
              <a:srgbClr val="947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3DC5E976-7E43-4E19-8D48-0D15B0E32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6315798"/>
            <a:ext cx="461639" cy="324704"/>
          </a:xfrm>
          <a:prstGeom prst="rect">
            <a:avLst/>
          </a:prstGeom>
          <a:solidFill>
            <a:srgbClr val="94734A"/>
          </a:solidFill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143932" cy="64294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cs-CZ" sz="3200" b="1" dirty="0">
              <a:solidFill>
                <a:srgbClr val="F9C1C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49379" y="6409670"/>
            <a:ext cx="7494587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00" b="1" dirty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www.idu.cz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="" xmlns:a16="http://schemas.microsoft.com/office/drawing/2014/main" id="{76785044-45AD-4B40-A8E8-6CCF76A22729}"/>
              </a:ext>
            </a:extLst>
          </p:cNvPr>
          <p:cNvCxnSpPr/>
          <p:nvPr/>
        </p:nvCxnSpPr>
        <p:spPr>
          <a:xfrm>
            <a:off x="594804" y="506031"/>
            <a:ext cx="8049162" cy="0"/>
          </a:xfrm>
          <a:prstGeom prst="line">
            <a:avLst/>
          </a:prstGeom>
          <a:ln>
            <a:solidFill>
              <a:srgbClr val="947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="" xmlns:a16="http://schemas.microsoft.com/office/drawing/2014/main" id="{413E1739-6E74-4766-8630-E45EC8ABDA5E}"/>
              </a:ext>
            </a:extLst>
          </p:cNvPr>
          <p:cNvCxnSpPr/>
          <p:nvPr/>
        </p:nvCxnSpPr>
        <p:spPr>
          <a:xfrm>
            <a:off x="594804" y="6198095"/>
            <a:ext cx="8049162" cy="0"/>
          </a:xfrm>
          <a:prstGeom prst="line">
            <a:avLst/>
          </a:prstGeom>
          <a:ln>
            <a:solidFill>
              <a:srgbClr val="947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A0094BFA-58D8-45B2-A0AD-27CB181B5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6315798"/>
            <a:ext cx="461639" cy="324704"/>
          </a:xfrm>
          <a:prstGeom prst="rect">
            <a:avLst/>
          </a:prstGeom>
          <a:solidFill>
            <a:srgbClr val="94734A"/>
          </a:solidFill>
        </p:spPr>
      </p:pic>
      <p:sp>
        <p:nvSpPr>
          <p:cNvPr id="5" name="Podnadpis 4">
            <a:extLst>
              <a:ext uri="{FF2B5EF4-FFF2-40B4-BE49-F238E27FC236}">
                <a16:creationId xmlns="" xmlns:a16="http://schemas.microsoft.com/office/drawing/2014/main" id="{22852A59-B887-40CF-A73A-B5409D94F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1798" y="2197929"/>
            <a:ext cx="3844031" cy="3420113"/>
          </a:xfrm>
        </p:spPr>
        <p:txBody>
          <a:bodyPr>
            <a:normAutofit/>
          </a:bodyPr>
          <a:lstStyle/>
          <a:p>
            <a:pPr lvl="0" algn="l"/>
            <a:r>
              <a:rPr lang="en-GB" sz="1600" b="1" dirty="0" smtClean="0"/>
              <a:t>Czech Ministry of Culture support</a:t>
            </a:r>
            <a:r>
              <a:rPr lang="cs-CZ" sz="1600" b="1" dirty="0" smtClean="0"/>
              <a:t>s</a:t>
            </a:r>
            <a:r>
              <a:rPr lang="en-GB" sz="1600" b="1" dirty="0" smtClean="0"/>
              <a:t> critical reflection via </a:t>
            </a:r>
            <a:r>
              <a:rPr lang="en-GB" sz="1600" b="1" u="sng" dirty="0" smtClean="0"/>
              <a:t>art grant  system</a:t>
            </a:r>
            <a:r>
              <a:rPr lang="en-GB" sz="1600" b="1" dirty="0" smtClean="0"/>
              <a:t>, i.e. each particular art segment has one budget for creation and reflection </a:t>
            </a:r>
            <a:endParaRPr lang="cs-CZ" sz="1600" b="1" dirty="0" smtClean="0"/>
          </a:p>
          <a:p>
            <a:pPr lvl="0" algn="l"/>
            <a:endParaRPr lang="cs-CZ" sz="1600" b="1" dirty="0" smtClean="0"/>
          </a:p>
          <a:p>
            <a:pPr lvl="0" algn="l"/>
            <a:endParaRPr lang="cs-CZ" sz="1600" b="1" dirty="0" smtClean="0"/>
          </a:p>
          <a:p>
            <a:pPr lvl="0" algn="l"/>
            <a:r>
              <a:rPr lang="en-GB" sz="1600" b="1" dirty="0" smtClean="0"/>
              <a:t>The greatest support </a:t>
            </a:r>
            <a:r>
              <a:rPr lang="cs-CZ" sz="1600" b="1" dirty="0" err="1" smtClean="0"/>
              <a:t>goes</a:t>
            </a:r>
            <a:r>
              <a:rPr lang="cs-CZ" sz="1600" b="1" dirty="0" smtClean="0"/>
              <a:t> to </a:t>
            </a:r>
            <a:r>
              <a:rPr lang="en-GB" sz="1600" b="1" dirty="0" smtClean="0"/>
              <a:t>the sphere of literature criticism –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since</a:t>
            </a:r>
            <a:r>
              <a:rPr lang="en-GB" sz="1600" b="1" dirty="0" smtClean="0"/>
              <a:t> we are  a small language area</a:t>
            </a:r>
            <a:r>
              <a:rPr lang="cs-CZ" sz="1600" b="1" dirty="0" smtClean="0"/>
              <a:t>.</a:t>
            </a:r>
          </a:p>
        </p:txBody>
      </p:sp>
      <p:sp>
        <p:nvSpPr>
          <p:cNvPr id="15" name="Podnadpis 4">
            <a:extLst>
              <a:ext uri="{FF2B5EF4-FFF2-40B4-BE49-F238E27FC236}">
                <a16:creationId xmlns="" xmlns:a16="http://schemas.microsoft.com/office/drawing/2014/main" id="{0985AD8A-E333-41E6-BDBE-A5CDA7FDB5C7}"/>
              </a:ext>
            </a:extLst>
          </p:cNvPr>
          <p:cNvSpPr txBox="1">
            <a:spLocks/>
          </p:cNvSpPr>
          <p:nvPr/>
        </p:nvSpPr>
        <p:spPr>
          <a:xfrm>
            <a:off x="500034" y="2197929"/>
            <a:ext cx="3844031" cy="342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sz="1600" b="1" dirty="0" smtClean="0"/>
              <a:t>There is a long tradition </a:t>
            </a:r>
            <a:r>
              <a:rPr lang="cs-CZ" sz="1600" b="1" dirty="0" smtClean="0"/>
              <a:t>in</a:t>
            </a:r>
            <a:r>
              <a:rPr lang="en-GB" sz="1600" b="1" dirty="0" smtClean="0"/>
              <a:t> critical thinking. Each artistic field has </a:t>
            </a:r>
            <a:r>
              <a:rPr lang="cs-CZ" sz="1600" b="1" dirty="0" err="1" smtClean="0"/>
              <a:t>some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important</a:t>
            </a:r>
            <a:r>
              <a:rPr lang="cs-CZ" sz="1600" b="1" dirty="0" smtClean="0"/>
              <a:t> </a:t>
            </a:r>
            <a:r>
              <a:rPr lang="en-GB" sz="1600" b="1" dirty="0" smtClean="0"/>
              <a:t>historical </a:t>
            </a:r>
            <a:r>
              <a:rPr lang="cs-CZ" sz="1600" b="1" dirty="0" err="1" smtClean="0"/>
              <a:t>figure</a:t>
            </a:r>
            <a:r>
              <a:rPr lang="cs-CZ" sz="1600" b="1" dirty="0" smtClean="0"/>
              <a:t> </a:t>
            </a:r>
            <a:r>
              <a:rPr lang="en-GB" sz="1600" b="1" dirty="0" smtClean="0"/>
              <a:t>or critic</a:t>
            </a:r>
            <a:r>
              <a:rPr lang="cs-CZ" sz="1600" b="1" dirty="0" err="1" smtClean="0"/>
              <a:t>al</a:t>
            </a:r>
            <a:r>
              <a:rPr lang="en-GB" sz="1600" b="1" dirty="0" smtClean="0"/>
              <a:t> school, </a:t>
            </a:r>
            <a:r>
              <a:rPr lang="cs-CZ" sz="1600" b="1" dirty="0" err="1" smtClean="0"/>
              <a:t>that</a:t>
            </a:r>
            <a:r>
              <a:rPr lang="cs-CZ" sz="1600" b="1" dirty="0" smtClean="0"/>
              <a:t> </a:t>
            </a:r>
            <a:r>
              <a:rPr lang="en-GB" sz="1600" b="1" dirty="0" smtClean="0"/>
              <a:t>keep</a:t>
            </a:r>
            <a:r>
              <a:rPr lang="cs-CZ" sz="1600" b="1" dirty="0" smtClean="0"/>
              <a:t>s</a:t>
            </a:r>
            <a:r>
              <a:rPr lang="en-GB" sz="1600" b="1" dirty="0" smtClean="0"/>
              <a:t> the notion of importance of the critical reflection alive</a:t>
            </a:r>
            <a:r>
              <a:rPr lang="cs-CZ" sz="1600" b="1" dirty="0" smtClean="0"/>
              <a:t>.</a:t>
            </a:r>
          </a:p>
          <a:p>
            <a:pPr lvl="0" algn="l"/>
            <a:endParaRPr lang="cs-CZ" sz="1600" b="1" dirty="0" smtClean="0"/>
          </a:p>
          <a:p>
            <a:pPr lvl="0" algn="l"/>
            <a:r>
              <a:rPr lang="en-GB" sz="1600" b="1" dirty="0" smtClean="0"/>
              <a:t>Art criticism still exists – in print and in digital form; critical voice </a:t>
            </a:r>
            <a:r>
              <a:rPr lang="cs-CZ" sz="1600" b="1" dirty="0" err="1" smtClean="0"/>
              <a:t>can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be</a:t>
            </a:r>
            <a:r>
              <a:rPr lang="en-GB" sz="1600" b="1" dirty="0" smtClean="0"/>
              <a:t> heard in public broadcast and in television </a:t>
            </a:r>
            <a:endParaRPr lang="cs-CZ" sz="1600" b="1" dirty="0" smtClean="0"/>
          </a:p>
          <a:p>
            <a:pPr lvl="0" algn="l"/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968084555"/>
      </p:ext>
    </p:extLst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143932" cy="642942"/>
          </a:xfrm>
        </p:spPr>
        <p:txBody>
          <a:bodyPr>
            <a:normAutofit/>
          </a:bodyPr>
          <a:lstStyle/>
          <a:p>
            <a:pPr algn="l"/>
            <a:endParaRPr lang="cs-CZ" sz="3200" b="1" dirty="0">
              <a:solidFill>
                <a:srgbClr val="F9C1C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0034" y="120827"/>
            <a:ext cx="81439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</a:t>
            </a:r>
            <a:endParaRPr lang="cs-CZ" sz="1600" dirty="0">
              <a:solidFill>
                <a:srgbClr val="F9C1C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49379" y="6409670"/>
            <a:ext cx="749458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b="1" dirty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www.idu.cz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="" xmlns:a16="http://schemas.microsoft.com/office/drawing/2014/main" id="{76785044-45AD-4B40-A8E8-6CCF76A22729}"/>
              </a:ext>
            </a:extLst>
          </p:cNvPr>
          <p:cNvCxnSpPr/>
          <p:nvPr/>
        </p:nvCxnSpPr>
        <p:spPr>
          <a:xfrm>
            <a:off x="594804" y="506031"/>
            <a:ext cx="8049162" cy="0"/>
          </a:xfrm>
          <a:prstGeom prst="line">
            <a:avLst/>
          </a:prstGeom>
          <a:ln>
            <a:solidFill>
              <a:srgbClr val="947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="" xmlns:a16="http://schemas.microsoft.com/office/drawing/2014/main" id="{413E1739-6E74-4766-8630-E45EC8ABDA5E}"/>
              </a:ext>
            </a:extLst>
          </p:cNvPr>
          <p:cNvCxnSpPr/>
          <p:nvPr/>
        </p:nvCxnSpPr>
        <p:spPr>
          <a:xfrm>
            <a:off x="594804" y="6198095"/>
            <a:ext cx="8049162" cy="0"/>
          </a:xfrm>
          <a:prstGeom prst="line">
            <a:avLst/>
          </a:prstGeom>
          <a:ln>
            <a:solidFill>
              <a:srgbClr val="947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A0094BFA-58D8-45B2-A0AD-27CB181B5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6315798"/>
            <a:ext cx="461639" cy="324704"/>
          </a:xfrm>
          <a:prstGeom prst="rect">
            <a:avLst/>
          </a:prstGeom>
          <a:solidFill>
            <a:srgbClr val="94734A"/>
          </a:solidFill>
        </p:spPr>
      </p:pic>
      <p:sp>
        <p:nvSpPr>
          <p:cNvPr id="15" name="Podnadpis 4">
            <a:extLst>
              <a:ext uri="{FF2B5EF4-FFF2-40B4-BE49-F238E27FC236}">
                <a16:creationId xmlns="" xmlns:a16="http://schemas.microsoft.com/office/drawing/2014/main" id="{0985AD8A-E333-41E6-BDBE-A5CDA7FDB5C7}"/>
              </a:ext>
            </a:extLst>
          </p:cNvPr>
          <p:cNvSpPr txBox="1">
            <a:spLocks/>
          </p:cNvSpPr>
          <p:nvPr/>
        </p:nvSpPr>
        <p:spPr>
          <a:xfrm>
            <a:off x="589547" y="1660357"/>
            <a:ext cx="7928811" cy="3958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cs-CZ" sz="1900" b="1" dirty="0" smtClean="0"/>
              <a:t> </a:t>
            </a:r>
            <a:r>
              <a:rPr lang="en-GB" sz="2400" b="1" dirty="0" smtClean="0"/>
              <a:t>It seems that for young generation of artists criticism is more valuable than for older generation</a:t>
            </a:r>
          </a:p>
          <a:p>
            <a:pPr algn="l"/>
            <a:endParaRPr lang="en-GB" sz="2400" b="1" dirty="0" smtClean="0"/>
          </a:p>
          <a:p>
            <a:pPr lvl="0" algn="l">
              <a:buFont typeface="Arial" pitchFamily="34" charset="0"/>
              <a:buChar char="•"/>
            </a:pPr>
            <a:r>
              <a:rPr lang="en-GB" sz="2400" b="1" dirty="0" smtClean="0"/>
              <a:t> In general - quality differentiation, to be able distinguish the good from the bad, understand the rating – has a big potential</a:t>
            </a:r>
          </a:p>
          <a:p>
            <a:pPr marL="285750" indent="-285750" algn="l">
              <a:lnSpc>
                <a:spcPts val="1600"/>
              </a:lnSpc>
              <a:buClr>
                <a:schemeClr val="bg2">
                  <a:lumMod val="50000"/>
                </a:schemeClr>
              </a:buClr>
              <a:buSzPct val="120000"/>
              <a:buFont typeface="Arial" pitchFamily="34" charset="0"/>
              <a:buChar char="•"/>
            </a:pPr>
            <a:endParaRPr lang="en-GB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b="1" dirty="0" smtClean="0"/>
              <a:t> Evaluation by customers – laic</a:t>
            </a:r>
            <a:r>
              <a:rPr lang="cs-CZ" sz="2400" b="1" dirty="0" err="1" smtClean="0"/>
              <a:t>al</a:t>
            </a:r>
            <a:r>
              <a:rPr lang="en-GB" sz="2400" b="1" dirty="0" smtClean="0"/>
              <a:t> portals, sharing experiences (i.e. </a:t>
            </a:r>
            <a:r>
              <a:rPr lang="cs-CZ" sz="2400" b="1" dirty="0" smtClean="0"/>
              <a:t>film </a:t>
            </a:r>
            <a:r>
              <a:rPr lang="cs-CZ" sz="2400" b="1" dirty="0" err="1" smtClean="0"/>
              <a:t>portal</a:t>
            </a:r>
            <a:r>
              <a:rPr lang="cs-CZ" sz="2400" b="1" dirty="0" smtClean="0"/>
              <a:t> </a:t>
            </a:r>
            <a:r>
              <a:rPr lang="en-GB" sz="2400" b="1" dirty="0" err="1" smtClean="0"/>
              <a:t>csfd</a:t>
            </a:r>
            <a:r>
              <a:rPr lang="en-GB" sz="2400" b="1" dirty="0" smtClean="0"/>
              <a:t> ) -   signal of interest, filling the gap and open up the </a:t>
            </a:r>
            <a:r>
              <a:rPr lang="cs-CZ" sz="2400" b="1" dirty="0" err="1" smtClean="0"/>
              <a:t>plural</a:t>
            </a:r>
            <a:r>
              <a:rPr lang="cs-CZ" sz="2400" b="1" dirty="0" smtClean="0"/>
              <a:t> </a:t>
            </a:r>
            <a:r>
              <a:rPr lang="en-GB" sz="2400" b="1" dirty="0" smtClean="0"/>
              <a:t>discussion</a:t>
            </a:r>
          </a:p>
          <a:p>
            <a:pPr lvl="0" algn="l"/>
            <a:endParaRPr lang="en-GB" sz="1900" b="1" dirty="0" smtClean="0"/>
          </a:p>
          <a:p>
            <a:pPr marL="285750" indent="-285750" algn="l">
              <a:lnSpc>
                <a:spcPts val="1600"/>
              </a:lnSpc>
              <a:buClr>
                <a:schemeClr val="bg2">
                  <a:lumMod val="50000"/>
                </a:schemeClr>
              </a:buClr>
              <a:buSzPct val="120000"/>
              <a:buFont typeface="Arial" pitchFamily="34" charset="0"/>
              <a:buChar char="•"/>
            </a:pPr>
            <a:endParaRPr lang="cs-CZ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61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916" y="15761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400" b="1" dirty="0" err="1" smtClean="0">
                <a:solidFill>
                  <a:schemeClr val="tx1">
                    <a:tint val="75000"/>
                  </a:schemeClr>
                </a:solidFill>
              </a:rPr>
              <a:t>Dark</a:t>
            </a:r>
            <a:r>
              <a:rPr lang="cs-CZ" sz="24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1">
                    <a:tint val="75000"/>
                  </a:schemeClr>
                </a:solidFill>
              </a:rPr>
              <a:t>side</a:t>
            </a:r>
            <a:r>
              <a:rPr lang="en-GB" sz="24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cs-CZ" sz="2400" b="1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>
                    <a:tint val="75000"/>
                  </a:schemeClr>
                </a:solidFill>
              </a:rPr>
              <a:t>Art criticism almost vanished from dailies or is /was replaced by public relations texts – it means art is slowly disappearing from public discourses </a:t>
            </a:r>
            <a:endParaRPr lang="cs-CZ" sz="2400" b="1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GB" sz="24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/>
            <a:r>
              <a:rPr lang="cs-CZ" sz="24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tx1">
                    <a:tint val="75000"/>
                  </a:schemeClr>
                </a:solidFill>
              </a:rPr>
              <a:t>Lack of authors, lack of readers</a:t>
            </a:r>
            <a:endParaRPr lang="cs-CZ" sz="24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/>
            <a:endParaRPr lang="cs-CZ" sz="24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/>
            <a:r>
              <a:rPr lang="cs-CZ" sz="2400" b="1" dirty="0" err="1" smtClean="0">
                <a:solidFill>
                  <a:schemeClr val="tx1">
                    <a:tint val="75000"/>
                  </a:schemeClr>
                </a:solidFill>
              </a:rPr>
              <a:t>Insuficcient</a:t>
            </a:r>
            <a:r>
              <a:rPr lang="cs-CZ" sz="2400" b="1" dirty="0" smtClean="0">
                <a:solidFill>
                  <a:schemeClr val="tx1">
                    <a:tint val="75000"/>
                  </a:schemeClr>
                </a:solidFill>
              </a:rPr>
              <a:t> support</a:t>
            </a:r>
            <a:endParaRPr lang="en-GB" sz="2400" b="1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3600" b="1" dirty="0" err="1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</a:t>
            </a:r>
            <a:r>
              <a:rPr lang="en-US" sz="3600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criticism international conference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b="1" dirty="0" smtClean="0">
                <a:solidFill>
                  <a:srgbClr val="F9C1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cs-CZ" sz="3800" b="1" dirty="0" err="1" smtClean="0"/>
              <a:t>Conclusions</a:t>
            </a:r>
            <a:endParaRPr lang="cs-CZ" sz="3800" b="1" dirty="0" smtClean="0"/>
          </a:p>
          <a:p>
            <a:pPr lvl="0"/>
            <a:endParaRPr lang="cs-CZ" dirty="0" smtClean="0"/>
          </a:p>
          <a:p>
            <a:r>
              <a:rPr lang="en-US" dirty="0" smtClean="0"/>
              <a:t>In the time of the EU permanent crisis, we need criticism more than ever before.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importance of criticism can be compared with the importance of an artist, but the extent of support for criticism does not correspond with support for production</a:t>
            </a:r>
            <a:endParaRPr lang="cs-CZ" dirty="0" smtClean="0"/>
          </a:p>
          <a:p>
            <a:endParaRPr lang="cs-CZ" dirty="0" smtClean="0"/>
          </a:p>
          <a:p>
            <a:pPr lvl="0"/>
            <a:r>
              <a:rPr lang="en-US" dirty="0" smtClean="0"/>
              <a:t>Some participants – and not only those from Eastern Europe – mentioned their problems with the political power and influences on their work, which lead to censorship and self-censorship.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cs-CZ" sz="2200" b="1" dirty="0" err="1" smtClean="0"/>
              <a:t>Conclusions</a:t>
            </a:r>
            <a:endParaRPr lang="cs-CZ" sz="2200" b="1" dirty="0" smtClean="0"/>
          </a:p>
          <a:p>
            <a:pPr lvl="0">
              <a:buNone/>
            </a:pPr>
            <a:endParaRPr lang="cs-CZ" sz="2200" b="1" dirty="0" smtClean="0"/>
          </a:p>
          <a:p>
            <a:pPr lvl="0"/>
            <a:r>
              <a:rPr lang="en-US" sz="2200" dirty="0" smtClean="0"/>
              <a:t>Absence of strategic support of art criticism in the Czech Republic and the potential to solve the situation “from below” through a joint platform for integration and enforcement of interests. </a:t>
            </a:r>
            <a:endParaRPr lang="cs-CZ" sz="2200" dirty="0" smtClean="0"/>
          </a:p>
          <a:p>
            <a:pPr lvl="0">
              <a:buNone/>
            </a:pPr>
            <a:endParaRPr lang="cs-CZ" sz="2200" dirty="0" smtClean="0"/>
          </a:p>
          <a:p>
            <a:r>
              <a:rPr lang="en-US" sz="2200" dirty="0" smtClean="0"/>
              <a:t>Articulation the generally beneficial principle of a “criticism by the selection” and was proposed as an online platform with important reviews together with reviews from other fields (medicine, business, cosmetics) and no advertisements.</a:t>
            </a:r>
            <a:endParaRPr lang="cs-CZ" sz="2200" dirty="0" smtClean="0"/>
          </a:p>
          <a:p>
            <a:endParaRPr lang="cs-CZ" sz="3500" dirty="0" smtClean="0"/>
          </a:p>
          <a:p>
            <a:pPr lvl="0"/>
            <a:endParaRPr lang="cs-CZ" sz="35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cs-CZ" sz="2200" b="1" dirty="0" err="1" smtClean="0"/>
              <a:t>Conclusions</a:t>
            </a:r>
            <a:endParaRPr lang="cs-CZ" sz="2200" b="1" dirty="0" smtClean="0"/>
          </a:p>
          <a:p>
            <a:pPr lvl="0">
              <a:buNone/>
            </a:pPr>
            <a:endParaRPr lang="cs-CZ" b="1" dirty="0" smtClean="0"/>
          </a:p>
          <a:p>
            <a:r>
              <a:rPr lang="cs-CZ" sz="2200" dirty="0" smtClean="0"/>
              <a:t>To </a:t>
            </a:r>
            <a:r>
              <a:rPr lang="en-US" sz="2200" dirty="0" smtClean="0"/>
              <a:t>adapt the language to the readers’ current abilities and to use new media more – such as podcasts, blogs, </a:t>
            </a:r>
            <a:r>
              <a:rPr lang="en-US" sz="2200" dirty="0" err="1" smtClean="0"/>
              <a:t>Facebook</a:t>
            </a:r>
            <a:r>
              <a:rPr lang="en-US" sz="2200" dirty="0" smtClean="0"/>
              <a:t>, </a:t>
            </a:r>
            <a:r>
              <a:rPr lang="en-US" sz="2200" dirty="0" err="1" smtClean="0"/>
              <a:t>Instagram</a:t>
            </a:r>
            <a:r>
              <a:rPr lang="en-US" sz="2200" dirty="0" smtClean="0"/>
              <a:t>, Twitter and </a:t>
            </a:r>
            <a:r>
              <a:rPr lang="en-US" sz="2200" dirty="0" err="1" smtClean="0"/>
              <a:t>vlogs</a:t>
            </a:r>
            <a:r>
              <a:rPr lang="en-US" sz="2200" dirty="0" smtClean="0"/>
              <a:t>; </a:t>
            </a:r>
            <a:endParaRPr lang="cs-CZ" sz="2200" dirty="0" smtClean="0"/>
          </a:p>
          <a:p>
            <a:endParaRPr lang="cs-CZ" sz="2200" dirty="0" smtClean="0"/>
          </a:p>
          <a:p>
            <a:r>
              <a:rPr lang="cs-CZ" sz="2200" dirty="0" smtClean="0"/>
              <a:t>To</a:t>
            </a:r>
            <a:r>
              <a:rPr lang="en-US" sz="2200" dirty="0" smtClean="0"/>
              <a:t> cooperate internationally, to solve common problems internationally and to self-organize.</a:t>
            </a:r>
            <a:endParaRPr lang="cs-CZ" sz="2200" dirty="0" smtClean="0"/>
          </a:p>
          <a:p>
            <a:pPr lvl="0">
              <a:buNone/>
            </a:pPr>
            <a:endParaRPr lang="cs-CZ" sz="2200" b="1" dirty="0" smtClean="0"/>
          </a:p>
          <a:p>
            <a:pPr lvl="0"/>
            <a:r>
              <a:rPr lang="cs-CZ" sz="2200" dirty="0" err="1" smtClean="0"/>
              <a:t>There</a:t>
            </a:r>
            <a:r>
              <a:rPr lang="cs-CZ" sz="2200" dirty="0" smtClean="0"/>
              <a:t> </a:t>
            </a:r>
            <a:r>
              <a:rPr lang="cs-CZ" sz="2200" dirty="0" err="1" smtClean="0"/>
              <a:t>is</a:t>
            </a:r>
            <a:r>
              <a:rPr lang="cs-CZ" sz="2200" dirty="0" smtClean="0"/>
              <a:t> no</a:t>
            </a:r>
            <a:r>
              <a:rPr lang="en-US" sz="2200" dirty="0" smtClean="0"/>
              <a:t> research in the Czech Republic focused on readers and their preferences. </a:t>
            </a:r>
            <a:endParaRPr lang="cs-CZ" sz="22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989</Words>
  <Application>Microsoft Macintosh PowerPoint</Application>
  <PresentationFormat>On-screen Show (4:3)</PresentationFormat>
  <Paragraphs>240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Motiv sady Office</vt:lpstr>
      <vt:lpstr>PowerPoint Presentation</vt:lpstr>
      <vt:lpstr>Art Criticisms in CZ</vt:lpstr>
      <vt:lpstr>PowerPoint Presentation</vt:lpstr>
      <vt:lpstr>Introduction</vt:lpstr>
      <vt:lpstr>PowerPoint Presentation</vt:lpstr>
      <vt:lpstr>PowerPoint Presentation</vt:lpstr>
      <vt:lpstr>Art criticism international conference 2017</vt:lpstr>
      <vt:lpstr>PowerPoint Presentation</vt:lpstr>
      <vt:lpstr>PowerPoint Presentation</vt:lpstr>
      <vt:lpstr>          Theatre</vt:lpstr>
      <vt:lpstr>Svět a divadlo / World and Theatre   </vt:lpstr>
      <vt:lpstr>Divadelní noviny  Theatre newspapers  </vt:lpstr>
      <vt:lpstr>Loutkář / Puppeteer </vt:lpstr>
      <vt:lpstr>On-line  platforms  </vt:lpstr>
      <vt:lpstr>  Dance  </vt:lpstr>
      <vt:lpstr>Taneční zóna  Dance Zone </vt:lpstr>
      <vt:lpstr>PowerPoint Presentation</vt:lpstr>
      <vt:lpstr>Music </vt:lpstr>
      <vt:lpstr>HUDEBNÍ ROZHLEDY</vt:lpstr>
      <vt:lpstr>HARMONIE </vt:lpstr>
      <vt:lpstr>On-line platforms </vt:lpstr>
      <vt:lpstr>Others on-line music  platforms  </vt:lpstr>
      <vt:lpstr>Art </vt:lpstr>
      <vt:lpstr>Art &amp; Antiques </vt:lpstr>
      <vt:lpstr>Flash Art </vt:lpstr>
      <vt:lpstr>On-line platforms </vt:lpstr>
      <vt:lpstr>PowerPoint Presentation</vt:lpstr>
      <vt:lpstr>PowerPoint Presentation</vt:lpstr>
      <vt:lpstr>Film</vt:lpstr>
      <vt:lpstr> Film a doba  Film and time</vt:lpstr>
      <vt:lpstr>Cinepur</vt:lpstr>
      <vt:lpstr>On –line platforms </vt:lpstr>
      <vt:lpstr>PowerPoint Presentation</vt:lpstr>
      <vt:lpstr>Art critics associations</vt:lpstr>
      <vt:lpstr>PowerPoint Presentation</vt:lpstr>
      <vt:lpstr>PowerPoint Presentation</vt:lpstr>
    </vt:vector>
  </TitlesOfParts>
  <Company>Toman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Jiri Toman</dc:creator>
  <cp:lastModifiedBy>Jana Návratová</cp:lastModifiedBy>
  <cp:revision>106</cp:revision>
  <dcterms:created xsi:type="dcterms:W3CDTF">2010-01-26T14:40:32Z</dcterms:created>
  <dcterms:modified xsi:type="dcterms:W3CDTF">2019-02-14T09:27:33Z</dcterms:modified>
</cp:coreProperties>
</file>