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2" r:id="rId2"/>
    <p:sldId id="271" r:id="rId3"/>
    <p:sldId id="287" r:id="rId4"/>
    <p:sldId id="289" r:id="rId5"/>
    <p:sldId id="284" r:id="rId6"/>
    <p:sldId id="280" r:id="rId7"/>
    <p:sldId id="288" r:id="rId8"/>
    <p:sldId id="281" r:id="rId9"/>
    <p:sldId id="285" r:id="rId10"/>
    <p:sldId id="283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837" autoAdjust="0"/>
  </p:normalViewPr>
  <p:slideViewPr>
    <p:cSldViewPr snapToGrid="0">
      <p:cViewPr varScale="1">
        <p:scale>
          <a:sx n="73" d="100"/>
          <a:sy n="73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7B371-919C-4C4D-9A20-ECE94C599DCE}" type="datetimeFigureOut">
              <a:rPr lang="nb-NO" smtClean="0"/>
              <a:t>13.02.2019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CEFC4-A985-4885-A7DA-B4BA11E5D47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46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CEFC4-A985-4885-A7DA-B4BA11E5D47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2152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Desiré</a:t>
            </a:r>
            <a:r>
              <a:rPr lang="nb-NO" dirty="0"/>
              <a:t>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CEFC4-A985-4885-A7DA-B4BA11E5D47C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5025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Desiré</a:t>
            </a:r>
            <a:r>
              <a:rPr lang="nb-NO" dirty="0"/>
              <a:t>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CEFC4-A985-4885-A7DA-B4BA11E5D47C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5105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4DC5-92A2-4D37-BACF-7216DB50A401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9292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Anna – prosjekteksempel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CEFC4-A985-4885-A7DA-B4BA11E5D47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0600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Kristine </a:t>
            </a:r>
            <a:r>
              <a:rPr lang="nb-NO" baseline="0" dirty="0" smtClean="0"/>
              <a:t>– 2 min </a:t>
            </a:r>
          </a:p>
          <a:p>
            <a:r>
              <a:rPr lang="nb-NO" baseline="0" dirty="0" smtClean="0"/>
              <a:t>Rediger den himla fargen…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83812-CFB2-49C0-A012-4E9FB9AA0ECA}" type="slidenum">
              <a:rPr lang="nb-NO" altLang="nb-NO" smtClean="0"/>
              <a:pPr/>
              <a:t>7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146362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Anna- prosjekteksempel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CEFC4-A985-4885-A7DA-B4BA11E5D47C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3483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4DC5-92A2-4D37-BACF-7216DB50A401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5661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4DC5-92A2-4D37-BACF-7216DB50A401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4749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D49AF4-6657-496C-A4B6-3C451585B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14FDF9F-7505-4B0C-B289-BE1C16921C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619CCD8-4BE1-4AED-BCB7-C3DF82B86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E3C5-B783-448D-AF69-74670999558E}" type="datetimeFigureOut">
              <a:rPr lang="nb-NO" smtClean="0"/>
              <a:t>13.02.2019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2DC1C3-8550-446E-996A-E310B22E8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07C5085-8EEA-4829-A636-1B5303425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3199-64E3-4DF7-AFE3-152908482A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1948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38F09B-B80D-4D83-B6E1-9ABA8EA44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2253F61-2D4E-419C-8384-FAF1AF77BA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098FFCE-E935-4C68-9075-039859B04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E3C5-B783-448D-AF69-74670999558E}" type="datetimeFigureOut">
              <a:rPr lang="nb-NO" smtClean="0"/>
              <a:t>13.02.2019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6B2CEFF-C8B8-42EC-891A-D76814A93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11D071F-727C-423A-A13A-53D4B14D0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3199-64E3-4DF7-AFE3-152908482A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382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61E7921E-A898-47EB-920C-5EB672EDC5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88099CF-4477-45B9-995D-19A4D24C3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755A352-0BA7-4C29-A2D5-64F46D270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E3C5-B783-448D-AF69-74670999558E}" type="datetimeFigureOut">
              <a:rPr lang="nb-NO" smtClean="0"/>
              <a:t>13.02.2019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6190AB1-2849-4061-A5D2-09363ABE5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BD64059-ACE1-4CA7-B4F5-320A39E7B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3199-64E3-4DF7-AFE3-152908482A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0981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e">
    <p:bg>
      <p:bgPr>
        <a:blipFill dpi="0" rotWithShape="1">
          <a:blip r:embed="rId2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009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4279" y="2781078"/>
            <a:ext cx="3672704" cy="106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71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C32878-8FF6-4A9C-A7FA-7ABEE3610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65BD4E8-D0D8-4E28-B67D-EE1E65F85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5E5A8DE-E69E-4BC2-83D2-562FF9DC5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E3C5-B783-448D-AF69-74670999558E}" type="datetimeFigureOut">
              <a:rPr lang="nb-NO" smtClean="0"/>
              <a:t>13.02.2019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44A054D-0ED7-424A-8991-8CBD12EE0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4DFAA57-594B-4D3A-BAFF-7CA464E3D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3199-64E3-4DF7-AFE3-152908482A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1011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7FE451-87A5-4BA7-B2C5-83505BB31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EA22693-F519-476F-ADCE-A1CA3F499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59760B7-0E9A-4DC7-91CF-9CAD6970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E3C5-B783-448D-AF69-74670999558E}" type="datetimeFigureOut">
              <a:rPr lang="nb-NO" smtClean="0"/>
              <a:t>13.02.2019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9B21CEA-0B00-47F1-ACF8-1F78AEFDE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768D2B9-F52F-4FC7-BC6D-7744AA24C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3199-64E3-4DF7-AFE3-152908482A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955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D32755-95E3-4C93-AAEF-050A095BF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48B32B-1617-4ED7-8C1B-6B1D24735F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738CC32-9233-466E-8CDC-7974AD17C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C1480E-BE94-4425-A414-569795BDA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E3C5-B783-448D-AF69-74670999558E}" type="datetimeFigureOut">
              <a:rPr lang="nb-NO" smtClean="0"/>
              <a:t>13.02.2019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6C259D1-D200-43D7-BE96-C081B1C74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F76420B-4F77-4761-9ABA-5743ACC93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3199-64E3-4DF7-AFE3-152908482A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580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DA22B1-4FF2-42A7-BFCA-1C2EDADC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0FB5B31-DA5B-4140-AC37-502A2F17E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EA6D24B-B4FA-4C68-B3EF-56DB202F1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6A1269B-2731-4481-B875-3E8FD2442E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ABE0CF9-3078-41F1-83C5-98291B70F9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0FDA63E-D671-4A05-A5C7-B62AF6127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E3C5-B783-448D-AF69-74670999558E}" type="datetimeFigureOut">
              <a:rPr lang="nb-NO" smtClean="0"/>
              <a:t>13.02.2019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9751E4-50CC-41C6-A95C-12CF39D7C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7D270D9A-B9F5-470C-B29A-5F4C3AF40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3199-64E3-4DF7-AFE3-152908482A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333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4AEAEA-1E2F-40C5-9BD3-9106046EF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CDC42D1-BFCE-41EA-885D-17FE8AC8B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E3C5-B783-448D-AF69-74670999558E}" type="datetimeFigureOut">
              <a:rPr lang="nb-NO" smtClean="0"/>
              <a:t>13.02.2019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249C2FF-22B3-4A92-9900-507758489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0F10C53-FBF4-4D23-A590-27BDF460C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3199-64E3-4DF7-AFE3-152908482A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1883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9C4A388-D8DE-422C-ADCD-740D633F3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E3C5-B783-448D-AF69-74670999558E}" type="datetimeFigureOut">
              <a:rPr lang="nb-NO" smtClean="0"/>
              <a:t>13.02.2019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B4347D2-81A3-4F3E-8CCD-A749F4351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39E4604-F901-44E0-9C75-016E39064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3199-64E3-4DF7-AFE3-152908482A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315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FBE2AE-A16C-4E83-89C2-56F30A21E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2E7623-19AD-4DF5-907B-C75C33647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8302E80-8E01-4DDF-831E-2278D31E6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FF1B626-F43A-49D9-B45B-6805F85F0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E3C5-B783-448D-AF69-74670999558E}" type="datetimeFigureOut">
              <a:rPr lang="nb-NO" smtClean="0"/>
              <a:t>13.02.2019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F807D62-6762-44CD-81FB-14DDE1169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C6B87BF-0A32-4AEB-AA83-3FED3CCAD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3199-64E3-4DF7-AFE3-152908482A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4403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04DC09-EFDA-4887-936B-C49C0230F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DC72581-050F-489C-B3FC-BEB5E0A2D5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C608298-CF00-4930-AD78-F2CD3AC749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778127C-EC74-4754-9579-A440CE9BA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E3C5-B783-448D-AF69-74670999558E}" type="datetimeFigureOut">
              <a:rPr lang="nb-NO" smtClean="0"/>
              <a:t>13.02.2019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E27E2F0-4D23-460D-9D22-ECA1C1789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B694470-AA82-4E76-BAD9-9268CA7AC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3199-64E3-4DF7-AFE3-152908482A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569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6B460D6-21A0-4F80-9A63-64035743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02223DB-5D34-4ADC-933C-376A1B7B8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2A1B5BA-7DC2-4961-B878-C65898589A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4E3C5-B783-448D-AF69-74670999558E}" type="datetimeFigureOut">
              <a:rPr lang="nb-NO" smtClean="0"/>
              <a:t>13.02.2019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8073A51-78D8-4CC3-875E-D5D7DA6D1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8F9FD0B-1AA1-4103-A89B-9C279D3908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33199-64E3-4DF7-AFE3-152908482A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935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kulturradet.no/" TargetMode="External"/><Relationship Id="rId4" Type="http://schemas.openxmlformats.org/officeDocument/2006/relationships/hyperlink" Target="mailto:EOS-kultursamarbeid@kulturradet.n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:\Internasjonale og andre tverrgående oppdrag\EØS 2014-2021\Kommunikasjonsarbeid\EØS-logoer\EEA and Norway Grants logo package\EEA_grants\PNG\EEA_grants_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919" y="5425236"/>
            <a:ext cx="1430116" cy="100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714375" y="5953125"/>
            <a:ext cx="697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Information seminar Oslo 14. </a:t>
            </a:r>
            <a:r>
              <a:rPr lang="nb-NO" dirty="0" err="1" smtClean="0">
                <a:solidFill>
                  <a:schemeClr val="bg1"/>
                </a:solidFill>
              </a:rPr>
              <a:t>february</a:t>
            </a:r>
            <a:r>
              <a:rPr lang="nb-NO" dirty="0" smtClean="0">
                <a:solidFill>
                  <a:schemeClr val="bg1"/>
                </a:solidFill>
              </a:rPr>
              <a:t> 2019 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276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:\Internasjonale og andre tverrgående oppdrag\EØS 2014-2021\Kommunikasjonsarbeid\EØS-logoer\EEA and Norway Grants logo package\EEA_grants\PNG\EEA_grants_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688" y="5444757"/>
            <a:ext cx="1429785" cy="100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1412093" y="5761774"/>
            <a:ext cx="6119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>
                <a:solidFill>
                  <a:schemeClr val="bg1"/>
                </a:solidFill>
              </a:rPr>
              <a:t>Contact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information</a:t>
            </a:r>
            <a:r>
              <a:rPr lang="nb-NO" dirty="0">
                <a:solidFill>
                  <a:schemeClr val="bg1"/>
                </a:solidFill>
              </a:rPr>
              <a:t>: </a:t>
            </a:r>
            <a:r>
              <a:rPr lang="nb-NO" dirty="0" smtClean="0">
                <a:solidFill>
                  <a:schemeClr val="bg1"/>
                </a:solidFill>
                <a:hlinkClick r:id="rId4"/>
              </a:rPr>
              <a:t>EOS-kultursamarbeid@kulturradet.no</a:t>
            </a:r>
            <a:endParaRPr lang="nb-NO" dirty="0" smtClean="0">
              <a:solidFill>
                <a:schemeClr val="bg1"/>
              </a:solidFill>
            </a:endParaRPr>
          </a:p>
          <a:p>
            <a:r>
              <a:rPr lang="nb-NO" dirty="0" smtClean="0">
                <a:solidFill>
                  <a:schemeClr val="bg1"/>
                </a:solidFill>
              </a:rPr>
              <a:t>Arts </a:t>
            </a:r>
            <a:r>
              <a:rPr lang="nb-NO" dirty="0">
                <a:solidFill>
                  <a:schemeClr val="bg1"/>
                </a:solidFill>
              </a:rPr>
              <a:t>C</a:t>
            </a:r>
            <a:r>
              <a:rPr lang="nb-NO" dirty="0" smtClean="0">
                <a:solidFill>
                  <a:schemeClr val="bg1"/>
                </a:solidFill>
              </a:rPr>
              <a:t>ouncil </a:t>
            </a:r>
            <a:r>
              <a:rPr lang="nb-NO" dirty="0">
                <a:solidFill>
                  <a:schemeClr val="bg1"/>
                </a:solidFill>
              </a:rPr>
              <a:t>Norway: </a:t>
            </a:r>
            <a:r>
              <a:rPr lang="nb-NO" dirty="0" smtClean="0">
                <a:solidFill>
                  <a:schemeClr val="bg1"/>
                </a:solidFill>
                <a:hlinkClick r:id="rId5"/>
              </a:rPr>
              <a:t>www.kulturradet.no</a:t>
            </a:r>
            <a:endParaRPr lang="nb-NO" dirty="0" smtClean="0">
              <a:solidFill>
                <a:schemeClr val="bg1"/>
              </a:solidFill>
            </a:endParaRPr>
          </a:p>
          <a:p>
            <a:r>
              <a:rPr lang="nb-NO" dirty="0" smtClean="0">
                <a:solidFill>
                  <a:schemeClr val="bg1"/>
                </a:solidFill>
              </a:rPr>
              <a:t>Anna Benedicte Stigen: abs@kulturradet.no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77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4B404F-6AAC-4D4E-B132-7B27B723C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970" y="651644"/>
            <a:ext cx="10515600" cy="1325563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/>
            </a:r>
            <a:br>
              <a:rPr lang="nb-NO" dirty="0">
                <a:solidFill>
                  <a:schemeClr val="bg1"/>
                </a:solidFill>
              </a:rPr>
            </a:br>
            <a:endParaRPr lang="nb-NO" dirty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1B2FB20-8AF6-4AB2-8F93-EB13464A86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64682" y="3636819"/>
            <a:ext cx="2990706" cy="127808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nb-NO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nb-NO" sz="2600" i="1" dirty="0" smtClean="0">
                <a:solidFill>
                  <a:schemeClr val="bg1"/>
                </a:solidFill>
              </a:rPr>
              <a:t>Knowledge</a:t>
            </a:r>
            <a:endParaRPr lang="nb-NO" sz="2600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nb-NO" sz="2600" i="1" dirty="0" smtClean="0">
                <a:solidFill>
                  <a:schemeClr val="bg1"/>
                </a:solidFill>
              </a:rPr>
              <a:t>Network</a:t>
            </a:r>
            <a:endParaRPr lang="nb-NO" sz="2600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nb-NO" sz="2600" i="1" dirty="0" err="1" smtClean="0">
                <a:solidFill>
                  <a:schemeClr val="bg1"/>
                </a:solidFill>
              </a:rPr>
              <a:t>Inspiration</a:t>
            </a:r>
            <a:r>
              <a:rPr lang="nb-NO" sz="2600" i="1" dirty="0" smtClean="0">
                <a:solidFill>
                  <a:schemeClr val="bg1"/>
                </a:solidFill>
              </a:rPr>
              <a:t> </a:t>
            </a:r>
            <a:endParaRPr lang="nb-NO" sz="2600" i="1" dirty="0">
              <a:solidFill>
                <a:schemeClr val="bg1"/>
              </a:solidFill>
            </a:endParaRP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399570AC-374A-4EE4-900F-D50C667830AD}"/>
              </a:ext>
            </a:extLst>
          </p:cNvPr>
          <p:cNvSpPr txBox="1">
            <a:spLocks/>
          </p:cNvSpPr>
          <p:nvPr/>
        </p:nvSpPr>
        <p:spPr>
          <a:xfrm>
            <a:off x="8258898" y="852055"/>
            <a:ext cx="3933101" cy="24730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dirty="0">
              <a:solidFill>
                <a:schemeClr val="bg1"/>
              </a:solidFill>
            </a:endParaRPr>
          </a:p>
          <a:p>
            <a:pPr algn="ctr"/>
            <a:r>
              <a:rPr lang="nb-NO" sz="4800" b="0" dirty="0" smtClean="0">
                <a:solidFill>
                  <a:schemeClr val="bg1"/>
                </a:solidFill>
              </a:rPr>
              <a:t>EEA </a:t>
            </a:r>
            <a:r>
              <a:rPr lang="nb-NO" sz="4800" b="0" dirty="0" err="1">
                <a:solidFill>
                  <a:schemeClr val="bg1"/>
                </a:solidFill>
              </a:rPr>
              <a:t>G</a:t>
            </a:r>
            <a:r>
              <a:rPr lang="nb-NO" sz="4800" b="0" dirty="0" err="1" smtClean="0">
                <a:solidFill>
                  <a:schemeClr val="bg1"/>
                </a:solidFill>
              </a:rPr>
              <a:t>rants</a:t>
            </a:r>
            <a:endParaRPr lang="nb-NO" sz="4800" b="0" dirty="0">
              <a:solidFill>
                <a:schemeClr val="bg1"/>
              </a:solidFill>
            </a:endParaRPr>
          </a:p>
          <a:p>
            <a:r>
              <a:rPr lang="nb-NO" b="0" dirty="0">
                <a:solidFill>
                  <a:schemeClr val="bg1"/>
                </a:solidFill>
              </a:rPr>
              <a:t>- </a:t>
            </a:r>
            <a:r>
              <a:rPr lang="en-US" b="0" i="1" dirty="0" smtClean="0">
                <a:solidFill>
                  <a:schemeClr val="bg1"/>
                </a:solidFill>
              </a:rPr>
              <a:t>We </a:t>
            </a:r>
            <a:r>
              <a:rPr lang="en-US" b="0" i="1" dirty="0">
                <a:solidFill>
                  <a:schemeClr val="bg1"/>
                </a:solidFill>
              </a:rPr>
              <a:t>strengthen bilateral relations with 15 EU countries and reduce economic and social disparities in the </a:t>
            </a:r>
            <a:r>
              <a:rPr lang="en-US" b="0" i="1" dirty="0" smtClean="0">
                <a:solidFill>
                  <a:schemeClr val="bg1"/>
                </a:solidFill>
              </a:rPr>
              <a:t>European Economic Area</a:t>
            </a:r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9" name="Picture 2" descr="M:\Internasjonale og andre tverrgående oppdrag\EØS 2014-2021\Kommunikasjonsarbeid\EØS-logoer\EEA and Norway Grants logo package\EEA_grants\PNG\EEA_grants_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024" y="5465539"/>
            <a:ext cx="1429785" cy="100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166255" y="6317673"/>
            <a:ext cx="9809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The </a:t>
            </a:r>
            <a:r>
              <a:rPr lang="nb-NO" dirty="0" err="1" smtClean="0">
                <a:solidFill>
                  <a:schemeClr val="bg1"/>
                </a:solidFill>
              </a:rPr>
              <a:t>picture</a:t>
            </a:r>
            <a:r>
              <a:rPr lang="nb-NO" dirty="0" smtClean="0">
                <a:solidFill>
                  <a:schemeClr val="bg1"/>
                </a:solidFill>
              </a:rPr>
              <a:t> is from PUNKT festival, a </a:t>
            </a:r>
            <a:r>
              <a:rPr lang="nb-NO" dirty="0" err="1" smtClean="0">
                <a:solidFill>
                  <a:schemeClr val="bg1"/>
                </a:solidFill>
              </a:rPr>
              <a:t>project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between</a:t>
            </a:r>
            <a:r>
              <a:rPr lang="nb-NO" dirty="0" smtClean="0">
                <a:solidFill>
                  <a:schemeClr val="bg1"/>
                </a:solidFill>
              </a:rPr>
              <a:t> Norwegian and </a:t>
            </a:r>
            <a:r>
              <a:rPr lang="nb-NO" dirty="0" err="1" smtClean="0">
                <a:solidFill>
                  <a:schemeClr val="bg1"/>
                </a:solidFill>
              </a:rPr>
              <a:t>Czech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musicians</a:t>
            </a:r>
            <a:r>
              <a:rPr lang="nb-NO" dirty="0" smtClean="0">
                <a:solidFill>
                  <a:schemeClr val="bg1"/>
                </a:solidFill>
              </a:rPr>
              <a:t>.  </a:t>
            </a:r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76" y="187036"/>
            <a:ext cx="7744722" cy="527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11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68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42A9BF-E8E4-4314-AFD3-7CF20BF41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39091"/>
          </a:xfrm>
        </p:spPr>
        <p:txBody>
          <a:bodyPr>
            <a:normAutofit fontScale="90000"/>
          </a:bodyPr>
          <a:lstStyle/>
          <a:p>
            <a:r>
              <a:rPr lang="nb-NO" sz="4000" dirty="0" err="1" smtClean="0">
                <a:solidFill>
                  <a:schemeClr val="bg1"/>
                </a:solidFill>
              </a:rPr>
              <a:t>Countries</a:t>
            </a:r>
            <a:r>
              <a:rPr lang="nb-NO" sz="4000" dirty="0" smtClean="0">
                <a:solidFill>
                  <a:schemeClr val="bg1"/>
                </a:solidFill>
              </a:rPr>
              <a:t> </a:t>
            </a:r>
            <a:r>
              <a:rPr lang="nb-NO" sz="4000" dirty="0" err="1" smtClean="0">
                <a:solidFill>
                  <a:schemeClr val="bg1"/>
                </a:solidFill>
              </a:rPr>
              <a:t>of</a:t>
            </a:r>
            <a:r>
              <a:rPr lang="nb-NO" sz="4000" dirty="0" smtClean="0">
                <a:solidFill>
                  <a:schemeClr val="bg1"/>
                </a:solidFill>
              </a:rPr>
              <a:t> </a:t>
            </a:r>
            <a:r>
              <a:rPr lang="nb-NO" sz="4000" dirty="0" err="1" smtClean="0">
                <a:solidFill>
                  <a:schemeClr val="bg1"/>
                </a:solidFill>
              </a:rPr>
              <a:t>cooperation</a:t>
            </a:r>
            <a:r>
              <a:rPr lang="nb-NO" sz="4000" dirty="0" smtClean="0">
                <a:solidFill>
                  <a:schemeClr val="bg1"/>
                </a:solidFill>
              </a:rPr>
              <a:t> 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CFE5CBD-F696-4EF0-9C09-1CE925F59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89810"/>
            <a:ext cx="3932237" cy="404206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err="1">
                <a:solidFill>
                  <a:schemeClr val="bg1"/>
                </a:solidFill>
              </a:rPr>
              <a:t>Czech</a:t>
            </a:r>
            <a:r>
              <a:rPr lang="nb-NO" sz="2800" dirty="0">
                <a:solidFill>
                  <a:schemeClr val="bg1"/>
                </a:solidFill>
              </a:rPr>
              <a:t> </a:t>
            </a:r>
            <a:r>
              <a:rPr lang="nb-NO" sz="2800" dirty="0" err="1">
                <a:solidFill>
                  <a:schemeClr val="bg1"/>
                </a:solidFill>
              </a:rPr>
              <a:t>republic</a:t>
            </a:r>
            <a:endParaRPr lang="nb-NO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bg1"/>
                </a:solidFill>
              </a:rPr>
              <a:t>Bulgaria</a:t>
            </a:r>
            <a:endParaRPr lang="nb-NO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bg1"/>
                </a:solidFill>
              </a:rPr>
              <a:t>Latvia</a:t>
            </a:r>
            <a:endParaRPr lang="nb-NO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err="1" smtClean="0">
                <a:solidFill>
                  <a:schemeClr val="bg1"/>
                </a:solidFill>
              </a:rPr>
              <a:t>Lithuania</a:t>
            </a:r>
            <a:endParaRPr lang="nb-NO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err="1" smtClean="0">
                <a:solidFill>
                  <a:schemeClr val="bg1"/>
                </a:solidFill>
              </a:rPr>
              <a:t>Poland</a:t>
            </a:r>
            <a:r>
              <a:rPr lang="nb-NO" sz="2800" dirty="0" smtClean="0">
                <a:solidFill>
                  <a:schemeClr val="bg1"/>
                </a:solidFill>
              </a:rPr>
              <a:t> </a:t>
            </a:r>
            <a:endParaRPr lang="nb-NO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chemeClr val="bg1"/>
                </a:solidFill>
              </a:rPr>
              <a:t>Portugal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chemeClr val="bg1"/>
                </a:solidFill>
              </a:rPr>
              <a:t>Romania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bg1"/>
                </a:solidFill>
              </a:rPr>
              <a:t>Slovakia</a:t>
            </a:r>
            <a:endParaRPr lang="nb-NO" sz="2800" dirty="0">
              <a:solidFill>
                <a:schemeClr val="bg1"/>
              </a:solidFill>
            </a:endParaRPr>
          </a:p>
        </p:txBody>
      </p:sp>
      <p:pic>
        <p:nvPicPr>
          <p:cNvPr id="6" name="Picture 2" descr="M:\Internasjonale og andre tverrgående oppdrag\EØS 2014-2021\Kommunikasjonsarbeid\EØS-logoer\EEA and Norway Grants logo package\EEA_grants\PNG\EEA_grants_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631873"/>
            <a:ext cx="1429785" cy="100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hart 7">
            <a:extLst>
              <a:ext uri="{FF2B5EF4-FFF2-40B4-BE49-F238E27FC236}">
                <a16:creationId xmlns:a16="http://schemas.microsoft.com/office/drawing/2014/main" id="{140080E5-BCC2-4DF5-8631-244B894664C7}"/>
              </a:ext>
            </a:extLst>
          </p:cNvPr>
          <p:cNvPicPr>
            <a:picLocks noGrp="1" noRot="1" noChangeAspect="1" noMove="1" noResize="1" noEditPoints="1" noAdjustHandles="1" noChangeArrowheads="1" noChangeShapeType="1"/>
          </p:cNvPicPr>
          <p:nvPr>
            <p:ph idx="1"/>
          </p:nvPr>
        </p:nvPicPr>
        <p:blipFill rotWithShape="1">
          <a:blip r:embed="rId4"/>
          <a:srcRect t="-6813" b="-6813"/>
          <a:stretch/>
        </p:blipFill>
        <p:spPr>
          <a:xfrm>
            <a:off x="5183188" y="552450"/>
            <a:ext cx="6799262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2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109356" y="680972"/>
            <a:ext cx="7111842" cy="660340"/>
          </a:xfrm>
        </p:spPr>
        <p:txBody>
          <a:bodyPr>
            <a:normAutofit fontScale="90000"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Arts Council Norway – EEA </a:t>
            </a:r>
            <a:r>
              <a:rPr lang="nb-NO" dirty="0" err="1" smtClean="0">
                <a:solidFill>
                  <a:schemeClr val="bg1"/>
                </a:solidFill>
              </a:rPr>
              <a:t>Grants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640517" y="1629269"/>
            <a:ext cx="6570334" cy="4823280"/>
          </a:xfrm>
        </p:spPr>
        <p:txBody>
          <a:bodyPr>
            <a:normAutofit/>
          </a:bodyPr>
          <a:lstStyle/>
          <a:p>
            <a:r>
              <a:rPr lang="nb-NO" sz="2399" dirty="0" smtClean="0">
                <a:solidFill>
                  <a:schemeClr val="bg1"/>
                </a:solidFill>
              </a:rPr>
              <a:t>Arts Council Norway </a:t>
            </a:r>
            <a:r>
              <a:rPr lang="nb-NO" sz="2399" dirty="0" err="1">
                <a:solidFill>
                  <a:schemeClr val="bg1"/>
                </a:solidFill>
              </a:rPr>
              <a:t>cooperates</a:t>
            </a:r>
            <a:r>
              <a:rPr lang="nb-NO" sz="2399" dirty="0">
                <a:solidFill>
                  <a:schemeClr val="bg1"/>
                </a:solidFill>
              </a:rPr>
              <a:t> </a:t>
            </a:r>
            <a:r>
              <a:rPr lang="nb-NO" sz="2399" dirty="0" err="1">
                <a:solidFill>
                  <a:schemeClr val="bg1"/>
                </a:solidFill>
              </a:rPr>
              <a:t>with</a:t>
            </a:r>
            <a:r>
              <a:rPr lang="nb-NO" sz="2399" dirty="0">
                <a:solidFill>
                  <a:schemeClr val="bg1"/>
                </a:solidFill>
              </a:rPr>
              <a:t> </a:t>
            </a:r>
            <a:r>
              <a:rPr lang="nb-NO" sz="2399" dirty="0" err="1">
                <a:solidFill>
                  <a:schemeClr val="bg1"/>
                </a:solidFill>
              </a:rPr>
              <a:t>Programme</a:t>
            </a:r>
            <a:r>
              <a:rPr lang="nb-NO" sz="2399" dirty="0">
                <a:solidFill>
                  <a:schemeClr val="bg1"/>
                </a:solidFill>
              </a:rPr>
              <a:t> Operators as a Donor </a:t>
            </a:r>
            <a:r>
              <a:rPr lang="nb-NO" sz="2399" dirty="0" err="1">
                <a:solidFill>
                  <a:schemeClr val="bg1"/>
                </a:solidFill>
              </a:rPr>
              <a:t>Programme</a:t>
            </a:r>
            <a:r>
              <a:rPr lang="nb-NO" sz="2399" dirty="0">
                <a:solidFill>
                  <a:schemeClr val="bg1"/>
                </a:solidFill>
              </a:rPr>
              <a:t> Partner</a:t>
            </a:r>
            <a:r>
              <a:rPr lang="nb-NO" sz="2399" dirty="0" smtClean="0">
                <a:solidFill>
                  <a:schemeClr val="bg1"/>
                </a:solidFill>
              </a:rPr>
              <a:t>.</a:t>
            </a:r>
          </a:p>
          <a:p>
            <a:endParaRPr lang="nb-NO" sz="2399" dirty="0">
              <a:solidFill>
                <a:schemeClr val="bg1"/>
              </a:solidFill>
            </a:endParaRPr>
          </a:p>
          <a:p>
            <a:r>
              <a:rPr lang="nb-NO" sz="2399" dirty="0" err="1" smtClean="0">
                <a:solidFill>
                  <a:schemeClr val="bg1"/>
                </a:solidFill>
              </a:rPr>
              <a:t>We</a:t>
            </a:r>
            <a:r>
              <a:rPr lang="nb-NO" sz="2399" dirty="0" smtClean="0">
                <a:solidFill>
                  <a:schemeClr val="bg1"/>
                </a:solidFill>
              </a:rPr>
              <a:t> </a:t>
            </a:r>
            <a:r>
              <a:rPr lang="nb-NO" sz="2399" dirty="0" err="1" smtClean="0">
                <a:solidFill>
                  <a:schemeClr val="bg1"/>
                </a:solidFill>
              </a:rPr>
              <a:t>provide</a:t>
            </a:r>
            <a:r>
              <a:rPr lang="nb-NO" sz="2399" dirty="0" smtClean="0">
                <a:solidFill>
                  <a:schemeClr val="bg1"/>
                </a:solidFill>
              </a:rPr>
              <a:t> </a:t>
            </a:r>
            <a:r>
              <a:rPr lang="nb-NO" sz="2399" dirty="0" err="1">
                <a:solidFill>
                  <a:schemeClr val="bg1"/>
                </a:solidFill>
              </a:rPr>
              <a:t>advice</a:t>
            </a:r>
            <a:r>
              <a:rPr lang="nb-NO" sz="2399" dirty="0">
                <a:solidFill>
                  <a:schemeClr val="bg1"/>
                </a:solidFill>
              </a:rPr>
              <a:t> </a:t>
            </a:r>
            <a:r>
              <a:rPr lang="nb-NO" sz="2399" dirty="0" err="1">
                <a:solidFill>
                  <a:schemeClr val="bg1"/>
                </a:solidFill>
              </a:rPr>
              <a:t>on</a:t>
            </a:r>
            <a:r>
              <a:rPr lang="nb-NO" sz="2399" dirty="0">
                <a:solidFill>
                  <a:schemeClr val="bg1"/>
                </a:solidFill>
              </a:rPr>
              <a:t> </a:t>
            </a:r>
            <a:r>
              <a:rPr lang="nb-NO" sz="2399" dirty="0" err="1">
                <a:solidFill>
                  <a:schemeClr val="bg1"/>
                </a:solidFill>
              </a:rPr>
              <a:t>our</a:t>
            </a:r>
            <a:r>
              <a:rPr lang="nb-NO" sz="2399" dirty="0">
                <a:solidFill>
                  <a:schemeClr val="bg1"/>
                </a:solidFill>
              </a:rPr>
              <a:t> area </a:t>
            </a:r>
            <a:r>
              <a:rPr lang="nb-NO" sz="2399" dirty="0" err="1">
                <a:solidFill>
                  <a:schemeClr val="bg1"/>
                </a:solidFill>
              </a:rPr>
              <a:t>of</a:t>
            </a:r>
            <a:r>
              <a:rPr lang="nb-NO" sz="2399" dirty="0">
                <a:solidFill>
                  <a:schemeClr val="bg1"/>
                </a:solidFill>
              </a:rPr>
              <a:t> </a:t>
            </a:r>
            <a:r>
              <a:rPr lang="nb-NO" sz="2399" dirty="0" err="1">
                <a:solidFill>
                  <a:schemeClr val="bg1"/>
                </a:solidFill>
              </a:rPr>
              <a:t>expertise</a:t>
            </a:r>
            <a:r>
              <a:rPr lang="nb-NO" sz="2399" dirty="0">
                <a:solidFill>
                  <a:schemeClr val="bg1"/>
                </a:solidFill>
              </a:rPr>
              <a:t>, </a:t>
            </a:r>
            <a:r>
              <a:rPr lang="nb-NO" sz="2399" dirty="0" err="1">
                <a:solidFill>
                  <a:schemeClr val="bg1"/>
                </a:solidFill>
              </a:rPr>
              <a:t>cultural</a:t>
            </a:r>
            <a:r>
              <a:rPr lang="nb-NO" sz="2399" dirty="0">
                <a:solidFill>
                  <a:schemeClr val="bg1"/>
                </a:solidFill>
              </a:rPr>
              <a:t> </a:t>
            </a:r>
            <a:r>
              <a:rPr lang="nb-NO" sz="2399" dirty="0" err="1">
                <a:solidFill>
                  <a:schemeClr val="bg1"/>
                </a:solidFill>
              </a:rPr>
              <a:t>cooperation</a:t>
            </a:r>
            <a:r>
              <a:rPr lang="nb-NO" sz="2399" dirty="0">
                <a:solidFill>
                  <a:schemeClr val="bg1"/>
                </a:solidFill>
              </a:rPr>
              <a:t> and </a:t>
            </a:r>
            <a:r>
              <a:rPr lang="nb-NO" sz="2399" dirty="0" err="1">
                <a:solidFill>
                  <a:schemeClr val="bg1"/>
                </a:solidFill>
              </a:rPr>
              <a:t>contemporary</a:t>
            </a:r>
            <a:r>
              <a:rPr lang="nb-NO" sz="2399" dirty="0">
                <a:solidFill>
                  <a:schemeClr val="bg1"/>
                </a:solidFill>
              </a:rPr>
              <a:t> </a:t>
            </a:r>
            <a:r>
              <a:rPr lang="nb-NO" sz="2399" dirty="0" smtClean="0">
                <a:solidFill>
                  <a:schemeClr val="bg1"/>
                </a:solidFill>
              </a:rPr>
              <a:t>arts.</a:t>
            </a:r>
          </a:p>
          <a:p>
            <a:endParaRPr lang="nb-NO" sz="2399" dirty="0">
              <a:solidFill>
                <a:schemeClr val="bg1"/>
              </a:solidFill>
            </a:endParaRPr>
          </a:p>
          <a:p>
            <a:r>
              <a:rPr lang="nb-NO" sz="2399" dirty="0">
                <a:solidFill>
                  <a:schemeClr val="bg1"/>
                </a:solidFill>
              </a:rPr>
              <a:t>Assist in </a:t>
            </a:r>
            <a:r>
              <a:rPr lang="nb-NO" sz="2399" dirty="0" err="1">
                <a:solidFill>
                  <a:schemeClr val="bg1"/>
                </a:solidFill>
              </a:rPr>
              <a:t>facilitating</a:t>
            </a:r>
            <a:r>
              <a:rPr lang="nb-NO" sz="2399" dirty="0">
                <a:solidFill>
                  <a:schemeClr val="bg1"/>
                </a:solidFill>
              </a:rPr>
              <a:t> bilateral </a:t>
            </a:r>
            <a:r>
              <a:rPr lang="nb-NO" sz="2399" dirty="0" err="1">
                <a:solidFill>
                  <a:schemeClr val="bg1"/>
                </a:solidFill>
              </a:rPr>
              <a:t>partnerships</a:t>
            </a:r>
            <a:r>
              <a:rPr lang="nb-NO" sz="2399" dirty="0" smtClean="0">
                <a:solidFill>
                  <a:schemeClr val="bg1"/>
                </a:solidFill>
              </a:rPr>
              <a:t>.</a:t>
            </a:r>
          </a:p>
          <a:p>
            <a:endParaRPr lang="nb-NO" sz="2399" dirty="0">
              <a:solidFill>
                <a:schemeClr val="bg1"/>
              </a:solidFill>
            </a:endParaRPr>
          </a:p>
          <a:p>
            <a:r>
              <a:rPr lang="nb-NO" sz="2399" dirty="0" smtClean="0">
                <a:solidFill>
                  <a:schemeClr val="bg1"/>
                </a:solidFill>
              </a:rPr>
              <a:t>EEA </a:t>
            </a:r>
            <a:r>
              <a:rPr lang="nb-NO" sz="2399" dirty="0" err="1" smtClean="0">
                <a:solidFill>
                  <a:schemeClr val="bg1"/>
                </a:solidFill>
              </a:rPr>
              <a:t>grants</a:t>
            </a:r>
            <a:r>
              <a:rPr lang="nb-NO" sz="2399" dirty="0" smtClean="0">
                <a:solidFill>
                  <a:schemeClr val="bg1"/>
                </a:solidFill>
              </a:rPr>
              <a:t> </a:t>
            </a:r>
            <a:r>
              <a:rPr lang="nb-NO" sz="2399" dirty="0" err="1" smtClean="0">
                <a:solidFill>
                  <a:schemeClr val="bg1"/>
                </a:solidFill>
              </a:rPr>
              <a:t>opens</a:t>
            </a:r>
            <a:r>
              <a:rPr lang="nb-NO" sz="2399" dirty="0" smtClean="0">
                <a:solidFill>
                  <a:schemeClr val="bg1"/>
                </a:solidFill>
              </a:rPr>
              <a:t> </a:t>
            </a:r>
            <a:r>
              <a:rPr lang="nb-NO" sz="2399" dirty="0" err="1" smtClean="0">
                <a:solidFill>
                  <a:schemeClr val="bg1"/>
                </a:solidFill>
              </a:rPr>
              <a:t>possibilities</a:t>
            </a:r>
            <a:r>
              <a:rPr lang="nb-NO" sz="2399" dirty="0" smtClean="0">
                <a:solidFill>
                  <a:schemeClr val="bg1"/>
                </a:solidFill>
              </a:rPr>
              <a:t> for </a:t>
            </a:r>
            <a:r>
              <a:rPr lang="nb-NO" sz="2399" dirty="0" err="1" smtClean="0">
                <a:solidFill>
                  <a:schemeClr val="bg1"/>
                </a:solidFill>
              </a:rPr>
              <a:t>dialogue</a:t>
            </a:r>
            <a:r>
              <a:rPr lang="nb-NO" sz="2399" dirty="0" smtClean="0">
                <a:solidFill>
                  <a:schemeClr val="bg1"/>
                </a:solidFill>
              </a:rPr>
              <a:t> and </a:t>
            </a:r>
            <a:r>
              <a:rPr lang="nb-NO" sz="2399" dirty="0" err="1" smtClean="0">
                <a:solidFill>
                  <a:schemeClr val="bg1"/>
                </a:solidFill>
              </a:rPr>
              <a:t>cooperation</a:t>
            </a:r>
            <a:r>
              <a:rPr lang="nb-NO" sz="2399" dirty="0" smtClean="0">
                <a:solidFill>
                  <a:schemeClr val="bg1"/>
                </a:solidFill>
              </a:rPr>
              <a:t> </a:t>
            </a:r>
            <a:r>
              <a:rPr lang="nb-NO" sz="2399" dirty="0">
                <a:solidFill>
                  <a:schemeClr val="bg1"/>
                </a:solidFill>
              </a:rPr>
              <a:t>in a range </a:t>
            </a:r>
            <a:r>
              <a:rPr lang="nb-NO" sz="2399" dirty="0" err="1">
                <a:solidFill>
                  <a:schemeClr val="bg1"/>
                </a:solidFill>
              </a:rPr>
              <a:t>of</a:t>
            </a:r>
            <a:r>
              <a:rPr lang="nb-NO" sz="2399" dirty="0">
                <a:solidFill>
                  <a:schemeClr val="bg1"/>
                </a:solidFill>
              </a:rPr>
              <a:t> areas.</a:t>
            </a:r>
          </a:p>
        </p:txBody>
      </p:sp>
      <p:pic>
        <p:nvPicPr>
          <p:cNvPr id="6" name="Picture 2" descr="M:\Internasjonale og andre tverrgående oppdrag\EØS 2014-2021\Kommunikasjonsarbeid\EØS-logoer\EEA and Norway Grants logo package\EEA_grants\PNG\EEA_grants_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882" y="5248591"/>
            <a:ext cx="1430116" cy="100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49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D3C3C0-1520-44C7-94F9-618508312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8" y="0"/>
            <a:ext cx="10515600" cy="1325563"/>
          </a:xfrm>
        </p:spPr>
        <p:txBody>
          <a:bodyPr/>
          <a:lstStyle/>
          <a:p>
            <a:r>
              <a:rPr lang="nb-NO" dirty="0" smtClean="0">
                <a:solidFill>
                  <a:schemeClr val="bg1"/>
                </a:solidFill>
              </a:rPr>
              <a:t>Cultural </a:t>
            </a:r>
            <a:r>
              <a:rPr lang="nb-NO" dirty="0" err="1" smtClean="0">
                <a:solidFill>
                  <a:schemeClr val="bg1"/>
                </a:solidFill>
              </a:rPr>
              <a:t>cooperation</a:t>
            </a:r>
            <a:r>
              <a:rPr lang="nb-NO" dirty="0" smtClean="0">
                <a:solidFill>
                  <a:schemeClr val="bg1"/>
                </a:solidFill>
              </a:rPr>
              <a:t> – </a:t>
            </a:r>
            <a:r>
              <a:rPr lang="nb-NO" dirty="0" err="1" smtClean="0">
                <a:solidFill>
                  <a:schemeClr val="bg1"/>
                </a:solidFill>
              </a:rPr>
              <a:t>examples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of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projects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6857999" y="1586634"/>
            <a:ext cx="496685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smtClean="0">
                <a:solidFill>
                  <a:schemeClr val="bg1"/>
                </a:solidFill>
              </a:rPr>
              <a:t>ONLY IN CZECH R: Arts </a:t>
            </a:r>
            <a:r>
              <a:rPr lang="nb-NO" sz="2000" dirty="0" err="1" smtClean="0">
                <a:solidFill>
                  <a:schemeClr val="bg1"/>
                </a:solidFill>
              </a:rPr>
              <a:t>Critisism</a:t>
            </a:r>
            <a:r>
              <a:rPr lang="nb-NO" sz="2000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smtClean="0">
                <a:solidFill>
                  <a:schemeClr val="bg1"/>
                </a:solidFill>
              </a:rPr>
              <a:t>Co-</a:t>
            </a:r>
            <a:r>
              <a:rPr lang="nb-NO" sz="2000" dirty="0" err="1" smtClean="0">
                <a:solidFill>
                  <a:schemeClr val="bg1"/>
                </a:solidFill>
              </a:rPr>
              <a:t>production</a:t>
            </a:r>
            <a:r>
              <a:rPr lang="nb-NO" sz="2000" dirty="0" smtClean="0">
                <a:solidFill>
                  <a:schemeClr val="bg1"/>
                </a:solidFill>
              </a:rPr>
              <a:t> </a:t>
            </a:r>
            <a:r>
              <a:rPr lang="nb-NO" sz="2000" dirty="0" err="1" smtClean="0">
                <a:solidFill>
                  <a:schemeClr val="bg1"/>
                </a:solidFill>
              </a:rPr>
              <a:t>of</a:t>
            </a:r>
            <a:r>
              <a:rPr lang="nb-NO" sz="2000" dirty="0">
                <a:solidFill>
                  <a:schemeClr val="bg1"/>
                </a:solidFill>
              </a:rPr>
              <a:t> </a:t>
            </a:r>
            <a:r>
              <a:rPr lang="nb-NO" sz="2000" dirty="0" err="1" smtClean="0">
                <a:solidFill>
                  <a:schemeClr val="bg1"/>
                </a:solidFill>
              </a:rPr>
              <a:t>contemporary</a:t>
            </a:r>
            <a:r>
              <a:rPr lang="nb-NO" sz="2000" dirty="0" smtClean="0">
                <a:solidFill>
                  <a:schemeClr val="bg1"/>
                </a:solidFill>
              </a:rPr>
              <a:t> 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err="1" smtClean="0">
                <a:solidFill>
                  <a:schemeClr val="bg1"/>
                </a:solidFill>
              </a:rPr>
              <a:t>Mobility</a:t>
            </a:r>
            <a:r>
              <a:rPr lang="nb-NO" sz="2000" dirty="0" smtClean="0">
                <a:solidFill>
                  <a:schemeClr val="bg1"/>
                </a:solidFill>
              </a:rPr>
              <a:t> </a:t>
            </a:r>
            <a:r>
              <a:rPr lang="nb-NO" sz="2000" dirty="0" err="1" smtClean="0">
                <a:solidFill>
                  <a:schemeClr val="bg1"/>
                </a:solidFill>
              </a:rPr>
              <a:t>of</a:t>
            </a:r>
            <a:r>
              <a:rPr lang="nb-NO" sz="2000" dirty="0" smtClean="0">
                <a:solidFill>
                  <a:schemeClr val="bg1"/>
                </a:solidFill>
              </a:rPr>
              <a:t> arts and </a:t>
            </a:r>
            <a:r>
              <a:rPr lang="nb-NO" sz="2000" dirty="0" err="1" smtClean="0">
                <a:solidFill>
                  <a:schemeClr val="bg1"/>
                </a:solidFill>
              </a:rPr>
              <a:t>culture</a:t>
            </a:r>
            <a:r>
              <a:rPr lang="nb-NO" sz="2000" dirty="0" smtClean="0">
                <a:solidFill>
                  <a:schemeClr val="bg1"/>
                </a:solidFill>
              </a:rPr>
              <a:t> </a:t>
            </a:r>
            <a:r>
              <a:rPr lang="nb-NO" sz="2000" dirty="0" err="1" smtClean="0">
                <a:solidFill>
                  <a:schemeClr val="bg1"/>
                </a:solidFill>
              </a:rPr>
              <a:t>initiatives</a:t>
            </a:r>
            <a:r>
              <a:rPr lang="nb-NO" sz="2000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err="1" smtClean="0">
                <a:solidFill>
                  <a:schemeClr val="bg1"/>
                </a:solidFill>
              </a:rPr>
              <a:t>Audience</a:t>
            </a:r>
            <a:r>
              <a:rPr lang="nb-NO" sz="2000" dirty="0" smtClean="0">
                <a:solidFill>
                  <a:schemeClr val="bg1"/>
                </a:solidFill>
              </a:rPr>
              <a:t> </a:t>
            </a:r>
            <a:r>
              <a:rPr lang="nb-NO" sz="2000" dirty="0" err="1" smtClean="0">
                <a:solidFill>
                  <a:schemeClr val="bg1"/>
                </a:solidFill>
              </a:rPr>
              <a:t>development</a:t>
            </a:r>
            <a:endParaRPr lang="nb-NO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smtClean="0">
                <a:solidFill>
                  <a:schemeClr val="bg1"/>
                </a:solidFill>
              </a:rPr>
              <a:t>Arts and </a:t>
            </a:r>
            <a:r>
              <a:rPr lang="nb-NO" sz="2000" dirty="0" err="1" smtClean="0">
                <a:solidFill>
                  <a:schemeClr val="bg1"/>
                </a:solidFill>
              </a:rPr>
              <a:t>culture</a:t>
            </a:r>
            <a:r>
              <a:rPr lang="nb-NO" sz="2000" dirty="0" smtClean="0">
                <a:solidFill>
                  <a:schemeClr val="bg1"/>
                </a:solidFill>
              </a:rPr>
              <a:t> as </a:t>
            </a:r>
            <a:r>
              <a:rPr lang="nb-NO" sz="2000" dirty="0" err="1" smtClean="0">
                <a:solidFill>
                  <a:schemeClr val="bg1"/>
                </a:solidFill>
              </a:rPr>
              <a:t>creative</a:t>
            </a:r>
            <a:r>
              <a:rPr lang="nb-NO" sz="2000" dirty="0" smtClean="0">
                <a:solidFill>
                  <a:schemeClr val="bg1"/>
                </a:solidFill>
              </a:rPr>
              <a:t> placemaking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smtClean="0">
                <a:solidFill>
                  <a:schemeClr val="bg1"/>
                </a:solidFill>
              </a:rPr>
              <a:t>Cultural </a:t>
            </a:r>
            <a:r>
              <a:rPr lang="nb-NO" sz="2000" dirty="0" err="1" smtClean="0">
                <a:solidFill>
                  <a:schemeClr val="bg1"/>
                </a:solidFill>
              </a:rPr>
              <a:t>entrepreneurship</a:t>
            </a:r>
            <a:endParaRPr lang="nb-NO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smtClean="0">
                <a:solidFill>
                  <a:schemeClr val="bg1"/>
                </a:solidFill>
              </a:rPr>
              <a:t>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err="1" smtClean="0">
                <a:solidFill>
                  <a:schemeClr val="bg1"/>
                </a:solidFill>
              </a:rPr>
              <a:t>Competence</a:t>
            </a:r>
            <a:r>
              <a:rPr lang="nb-NO" sz="2000" dirty="0" smtClean="0">
                <a:solidFill>
                  <a:schemeClr val="bg1"/>
                </a:solidFill>
              </a:rPr>
              <a:t> </a:t>
            </a:r>
            <a:r>
              <a:rPr lang="nb-NO" sz="2000" dirty="0" err="1" smtClean="0">
                <a:solidFill>
                  <a:schemeClr val="bg1"/>
                </a:solidFill>
              </a:rPr>
              <a:t>building</a:t>
            </a:r>
            <a:r>
              <a:rPr lang="nb-NO" sz="2000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err="1" smtClean="0">
                <a:solidFill>
                  <a:schemeClr val="bg1"/>
                </a:solidFill>
              </a:rPr>
              <a:t>Documentation</a:t>
            </a:r>
            <a:r>
              <a:rPr lang="nb-NO" sz="2000" dirty="0" smtClean="0">
                <a:solidFill>
                  <a:schemeClr val="bg1"/>
                </a:solidFill>
              </a:rPr>
              <a:t> </a:t>
            </a:r>
            <a:r>
              <a:rPr lang="nb-NO" sz="2000" dirty="0" err="1" smtClean="0">
                <a:solidFill>
                  <a:schemeClr val="bg1"/>
                </a:solidFill>
              </a:rPr>
              <a:t>of</a:t>
            </a:r>
            <a:r>
              <a:rPr lang="nb-NO" sz="2000" dirty="0" smtClean="0">
                <a:solidFill>
                  <a:schemeClr val="bg1"/>
                </a:solidFill>
              </a:rPr>
              <a:t> </a:t>
            </a:r>
            <a:r>
              <a:rPr lang="nb-NO" sz="2000" dirty="0" err="1" smtClean="0">
                <a:solidFill>
                  <a:schemeClr val="bg1"/>
                </a:solidFill>
              </a:rPr>
              <a:t>culture</a:t>
            </a:r>
            <a:r>
              <a:rPr lang="nb-NO" sz="2000" dirty="0" smtClean="0">
                <a:solidFill>
                  <a:schemeClr val="bg1"/>
                </a:solidFill>
              </a:rPr>
              <a:t> and 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err="1" smtClean="0">
                <a:solidFill>
                  <a:schemeClr val="bg1"/>
                </a:solidFill>
              </a:rPr>
              <a:t>Bringing</a:t>
            </a:r>
            <a:r>
              <a:rPr lang="nb-NO" sz="2000" dirty="0" smtClean="0">
                <a:solidFill>
                  <a:schemeClr val="bg1"/>
                </a:solidFill>
              </a:rPr>
              <a:t> </a:t>
            </a:r>
            <a:r>
              <a:rPr lang="nb-NO" sz="2000" dirty="0" smtClean="0">
                <a:solidFill>
                  <a:schemeClr val="bg1"/>
                </a:solidFill>
              </a:rPr>
              <a:t>arts and </a:t>
            </a:r>
            <a:r>
              <a:rPr lang="nb-NO" sz="2000" dirty="0" err="1" smtClean="0">
                <a:solidFill>
                  <a:schemeClr val="bg1"/>
                </a:solidFill>
              </a:rPr>
              <a:t>culture</a:t>
            </a:r>
            <a:r>
              <a:rPr lang="nb-NO" sz="2000" dirty="0" smtClean="0">
                <a:solidFill>
                  <a:schemeClr val="bg1"/>
                </a:solidFill>
              </a:rPr>
              <a:t> to </a:t>
            </a:r>
            <a:r>
              <a:rPr lang="nb-NO" sz="2000" dirty="0" err="1" smtClean="0">
                <a:solidFill>
                  <a:schemeClr val="bg1"/>
                </a:solidFill>
              </a:rPr>
              <a:t>new</a:t>
            </a:r>
            <a:r>
              <a:rPr lang="nb-NO" sz="2000" dirty="0" smtClean="0">
                <a:solidFill>
                  <a:schemeClr val="bg1"/>
                </a:solidFill>
              </a:rPr>
              <a:t> </a:t>
            </a:r>
            <a:r>
              <a:rPr lang="nb-NO" sz="2000" dirty="0" err="1" smtClean="0">
                <a:solidFill>
                  <a:schemeClr val="bg1"/>
                </a:solidFill>
              </a:rPr>
              <a:t>groups</a:t>
            </a:r>
            <a:endParaRPr lang="nb-NO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 smtClean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 flipH="1">
            <a:off x="305492" y="6296891"/>
            <a:ext cx="7789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solidFill>
                  <a:schemeClr val="bg1"/>
                </a:solidFill>
              </a:rPr>
              <a:t>The </a:t>
            </a:r>
            <a:r>
              <a:rPr lang="nb-NO" sz="1400" dirty="0" err="1" smtClean="0">
                <a:solidFill>
                  <a:schemeClr val="bg1"/>
                </a:solidFill>
              </a:rPr>
              <a:t>picture</a:t>
            </a:r>
            <a:r>
              <a:rPr lang="nb-NO" sz="1400" dirty="0" smtClean="0">
                <a:solidFill>
                  <a:schemeClr val="bg1"/>
                </a:solidFill>
              </a:rPr>
              <a:t> is from </a:t>
            </a:r>
            <a:r>
              <a:rPr lang="nb-NO" sz="1400" dirty="0" err="1" smtClean="0">
                <a:solidFill>
                  <a:schemeClr val="bg1"/>
                </a:solidFill>
              </a:rPr>
              <a:t>the</a:t>
            </a:r>
            <a:r>
              <a:rPr lang="nb-NO" sz="1400" dirty="0" smtClean="0">
                <a:solidFill>
                  <a:schemeClr val="bg1"/>
                </a:solidFill>
              </a:rPr>
              <a:t> </a:t>
            </a:r>
            <a:r>
              <a:rPr lang="nb-NO" sz="1400" dirty="0" err="1" smtClean="0">
                <a:solidFill>
                  <a:schemeClr val="bg1"/>
                </a:solidFill>
              </a:rPr>
              <a:t>theatre</a:t>
            </a:r>
            <a:r>
              <a:rPr lang="nb-NO" sz="1400" dirty="0" smtClean="0">
                <a:solidFill>
                  <a:schemeClr val="bg1"/>
                </a:solidFill>
              </a:rPr>
              <a:t> </a:t>
            </a:r>
            <a:r>
              <a:rPr lang="nb-NO" sz="1400" dirty="0" err="1" smtClean="0">
                <a:solidFill>
                  <a:schemeClr val="bg1"/>
                </a:solidFill>
              </a:rPr>
              <a:t>project</a:t>
            </a:r>
            <a:r>
              <a:rPr lang="nb-NO" sz="1400" dirty="0" smtClean="0">
                <a:solidFill>
                  <a:schemeClr val="bg1"/>
                </a:solidFill>
              </a:rPr>
              <a:t> Folk Tale </a:t>
            </a:r>
            <a:r>
              <a:rPr lang="nb-NO" sz="1400" dirty="0" err="1" smtClean="0">
                <a:solidFill>
                  <a:schemeClr val="bg1"/>
                </a:solidFill>
              </a:rPr>
              <a:t>with</a:t>
            </a:r>
            <a:r>
              <a:rPr lang="nb-NO" sz="1400" dirty="0" smtClean="0">
                <a:solidFill>
                  <a:schemeClr val="bg1"/>
                </a:solidFill>
              </a:rPr>
              <a:t> Teater Innlandet and </a:t>
            </a:r>
            <a:r>
              <a:rPr lang="nb-NO" sz="1400" dirty="0" err="1" smtClean="0">
                <a:solidFill>
                  <a:schemeClr val="bg1"/>
                </a:solidFill>
              </a:rPr>
              <a:t>the</a:t>
            </a:r>
            <a:r>
              <a:rPr lang="nb-NO" sz="1400" dirty="0" smtClean="0">
                <a:solidFill>
                  <a:schemeClr val="bg1"/>
                </a:solidFill>
              </a:rPr>
              <a:t> </a:t>
            </a:r>
            <a:r>
              <a:rPr lang="nb-NO" sz="1400" dirty="0" err="1" smtClean="0">
                <a:solidFill>
                  <a:schemeClr val="bg1"/>
                </a:solidFill>
              </a:rPr>
              <a:t>czech</a:t>
            </a:r>
            <a:r>
              <a:rPr lang="nb-NO" sz="1400" dirty="0" smtClean="0">
                <a:solidFill>
                  <a:schemeClr val="bg1"/>
                </a:solidFill>
              </a:rPr>
              <a:t> </a:t>
            </a:r>
            <a:r>
              <a:rPr lang="nb-NO" sz="1400" dirty="0" err="1" smtClean="0">
                <a:solidFill>
                  <a:schemeClr val="bg1"/>
                </a:solidFill>
              </a:rPr>
              <a:t>companies</a:t>
            </a:r>
            <a:r>
              <a:rPr lang="nb-NO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Divadlo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ANPU and </a:t>
            </a:r>
            <a:r>
              <a:rPr lang="en-US" sz="1400" dirty="0" err="1" smtClean="0">
                <a:solidFill>
                  <a:schemeClr val="bg1"/>
                </a:solidFill>
              </a:rPr>
              <a:t>Buchty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a </a:t>
            </a:r>
            <a:r>
              <a:rPr lang="en-US" sz="1400" dirty="0" err="1" smtClean="0">
                <a:solidFill>
                  <a:schemeClr val="bg1"/>
                </a:solidFill>
              </a:rPr>
              <a:t>loutky</a:t>
            </a:r>
            <a:r>
              <a:rPr lang="nb-NO" sz="1400" dirty="0" smtClean="0">
                <a:solidFill>
                  <a:schemeClr val="bg1"/>
                </a:solidFill>
              </a:rPr>
              <a:t>. </a:t>
            </a:r>
            <a:endParaRPr lang="nb-NO" sz="1400" dirty="0">
              <a:solidFill>
                <a:schemeClr val="bg1"/>
              </a:solidFill>
            </a:endParaRPr>
          </a:p>
        </p:txBody>
      </p:sp>
      <p:pic>
        <p:nvPicPr>
          <p:cNvPr id="6" name="Picture 2" descr="M:\Internasjonale og andre tverrgående oppdrag\EØS 2014-2021\Kommunikasjonsarbeid\EØS-logoer\EEA and Norway Grants logo package\EEA_grants\PNG\EEA_grants_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070" y="5602579"/>
            <a:ext cx="1429785" cy="100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34" y="1325563"/>
            <a:ext cx="6523821" cy="4351338"/>
          </a:xfrm>
        </p:spPr>
      </p:pic>
    </p:spTree>
    <p:extLst>
      <p:ext uri="{BB962C8B-B14F-4D97-AF65-F5344CB8AC3E}">
        <p14:creationId xmlns:p14="http://schemas.microsoft.com/office/powerpoint/2010/main" val="171074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alt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alt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b-NO" altLang="nb-NO" dirty="0"/>
          </a:p>
        </p:txBody>
      </p:sp>
      <p:grpSp>
        <p:nvGrpSpPr>
          <p:cNvPr id="5" name="Gruppe 4"/>
          <p:cNvGrpSpPr/>
          <p:nvPr/>
        </p:nvGrpSpPr>
        <p:grpSpPr>
          <a:xfrm>
            <a:off x="555627" y="223515"/>
            <a:ext cx="1656001" cy="1800000"/>
            <a:chOff x="5621255" y="575"/>
            <a:chExt cx="1160809" cy="1334263"/>
          </a:xfrm>
        </p:grpSpPr>
        <p:sp>
          <p:nvSpPr>
            <p:cNvPr id="18" name="Sekskant 17"/>
            <p:cNvSpPr/>
            <p:nvPr/>
          </p:nvSpPr>
          <p:spPr>
            <a:xfrm rot="5400000">
              <a:off x="5534528" y="87303"/>
              <a:ext cx="1334263" cy="1160808"/>
            </a:xfrm>
            <a:prstGeom prst="hexag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Sekskant 4"/>
            <p:cNvSpPr txBox="1"/>
            <p:nvPr/>
          </p:nvSpPr>
          <p:spPr>
            <a:xfrm>
              <a:off x="5621255" y="208499"/>
              <a:ext cx="979915" cy="9184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kern="1200" dirty="0" smtClean="0">
                  <a:solidFill>
                    <a:srgbClr val="003366"/>
                  </a:solidFill>
                </a:rPr>
                <a:t>Travel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dirty="0" err="1" smtClean="0">
                  <a:solidFill>
                    <a:srgbClr val="003366"/>
                  </a:solidFill>
                </a:rPr>
                <a:t>Grants</a:t>
              </a:r>
              <a:r>
                <a:rPr lang="nb-NO" dirty="0" smtClean="0">
                  <a:solidFill>
                    <a:srgbClr val="003366"/>
                  </a:solidFill>
                </a:rPr>
                <a:t>/seed </a:t>
              </a:r>
              <a:r>
                <a:rPr lang="nb-NO" dirty="0" err="1" smtClean="0">
                  <a:solidFill>
                    <a:srgbClr val="003366"/>
                  </a:solidFill>
                </a:rPr>
                <a:t>money</a:t>
              </a:r>
              <a:endParaRPr lang="nb-NO" kern="1200" dirty="0">
                <a:solidFill>
                  <a:srgbClr val="003366"/>
                </a:solidFill>
              </a:endParaRPr>
            </a:p>
          </p:txBody>
        </p:sp>
      </p:grpSp>
      <p:grpSp>
        <p:nvGrpSpPr>
          <p:cNvPr id="6" name="Gruppe 5"/>
          <p:cNvGrpSpPr/>
          <p:nvPr/>
        </p:nvGrpSpPr>
        <p:grpSpPr>
          <a:xfrm>
            <a:off x="2154284" y="1791874"/>
            <a:ext cx="1656000" cy="1800000"/>
            <a:chOff x="4992024" y="1133100"/>
            <a:chExt cx="1160808" cy="1334263"/>
          </a:xfrm>
        </p:grpSpPr>
        <p:sp>
          <p:nvSpPr>
            <p:cNvPr id="16" name="Sekskant 15"/>
            <p:cNvSpPr/>
            <p:nvPr/>
          </p:nvSpPr>
          <p:spPr>
            <a:xfrm rot="5400000">
              <a:off x="4905296" y="1219828"/>
              <a:ext cx="1334263" cy="1160808"/>
            </a:xfrm>
            <a:prstGeom prst="hexag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ekskant 6"/>
            <p:cNvSpPr txBox="1"/>
            <p:nvPr/>
          </p:nvSpPr>
          <p:spPr>
            <a:xfrm>
              <a:off x="5172916" y="1341024"/>
              <a:ext cx="799022" cy="9184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kern="1200" dirty="0" smtClean="0">
                  <a:solidFill>
                    <a:srgbClr val="003366"/>
                  </a:solidFill>
                </a:rPr>
                <a:t>Match-</a:t>
              </a:r>
              <a:r>
                <a:rPr lang="nb-NO" kern="1200" dirty="0" err="1" smtClean="0">
                  <a:solidFill>
                    <a:srgbClr val="003366"/>
                  </a:solidFill>
                </a:rPr>
                <a:t>making</a:t>
              </a:r>
              <a:r>
                <a:rPr lang="nb-NO" kern="1200" dirty="0" smtClean="0">
                  <a:solidFill>
                    <a:srgbClr val="003366"/>
                  </a:solidFill>
                </a:rPr>
                <a:t> seminar</a:t>
              </a:r>
              <a:endParaRPr lang="nb-NO" kern="1200" dirty="0">
                <a:solidFill>
                  <a:srgbClr val="003366"/>
                </a:solidFill>
              </a:endParaRPr>
            </a:p>
          </p:txBody>
        </p:sp>
      </p:grpSp>
      <p:grpSp>
        <p:nvGrpSpPr>
          <p:cNvPr id="7" name="Gruppe 6"/>
          <p:cNvGrpSpPr/>
          <p:nvPr/>
        </p:nvGrpSpPr>
        <p:grpSpPr>
          <a:xfrm>
            <a:off x="4319351" y="2492148"/>
            <a:ext cx="1656000" cy="1800000"/>
            <a:chOff x="5621256" y="2265625"/>
            <a:chExt cx="1160808" cy="1334263"/>
          </a:xfrm>
        </p:grpSpPr>
        <p:sp>
          <p:nvSpPr>
            <p:cNvPr id="14" name="Sekskant 13"/>
            <p:cNvSpPr/>
            <p:nvPr/>
          </p:nvSpPr>
          <p:spPr>
            <a:xfrm rot="5400000">
              <a:off x="5534528" y="2352353"/>
              <a:ext cx="1334263" cy="1160808"/>
            </a:xfrm>
            <a:prstGeom prst="hexag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Sekskant 8"/>
            <p:cNvSpPr txBox="1"/>
            <p:nvPr/>
          </p:nvSpPr>
          <p:spPr>
            <a:xfrm>
              <a:off x="5802148" y="2473549"/>
              <a:ext cx="799022" cy="9184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dirty="0">
                  <a:solidFill>
                    <a:srgbClr val="003366"/>
                  </a:solidFill>
                </a:rPr>
                <a:t>C</a:t>
              </a:r>
              <a:r>
                <a:rPr lang="nb-NO" kern="1200" dirty="0" smtClean="0">
                  <a:solidFill>
                    <a:srgbClr val="003366"/>
                  </a:solidFill>
                </a:rPr>
                <a:t>alls</a:t>
              </a:r>
              <a:endParaRPr lang="nb-NO" sz="1600" kern="1200" dirty="0">
                <a:solidFill>
                  <a:srgbClr val="003366"/>
                </a:solidFill>
              </a:endParaRPr>
            </a:p>
          </p:txBody>
        </p:sp>
      </p:grpSp>
      <p:grpSp>
        <p:nvGrpSpPr>
          <p:cNvPr id="8" name="Gruppe 7"/>
          <p:cNvGrpSpPr/>
          <p:nvPr/>
        </p:nvGrpSpPr>
        <p:grpSpPr>
          <a:xfrm>
            <a:off x="6064211" y="4021477"/>
            <a:ext cx="1656000" cy="1800000"/>
            <a:chOff x="4992024" y="3398149"/>
            <a:chExt cx="1160808" cy="1334263"/>
          </a:xfrm>
        </p:grpSpPr>
        <p:sp>
          <p:nvSpPr>
            <p:cNvPr id="12" name="Sekskant 11"/>
            <p:cNvSpPr/>
            <p:nvPr/>
          </p:nvSpPr>
          <p:spPr>
            <a:xfrm rot="5400000">
              <a:off x="4905296" y="3484877"/>
              <a:ext cx="1334263" cy="1160808"/>
            </a:xfrm>
            <a:prstGeom prst="hexag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Sekskant 10"/>
            <p:cNvSpPr txBox="1"/>
            <p:nvPr/>
          </p:nvSpPr>
          <p:spPr>
            <a:xfrm>
              <a:off x="5172916" y="3606073"/>
              <a:ext cx="872189" cy="9184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kern="1200" dirty="0" smtClean="0">
                  <a:solidFill>
                    <a:srgbClr val="003366"/>
                  </a:solidFill>
                </a:rPr>
                <a:t>Project-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dirty="0" err="1">
                  <a:solidFill>
                    <a:srgbClr val="003366"/>
                  </a:solidFill>
                </a:rPr>
                <a:t>a</a:t>
              </a:r>
              <a:r>
                <a:rPr lang="nb-NO" dirty="0" err="1" smtClean="0">
                  <a:solidFill>
                    <a:srgbClr val="003366"/>
                  </a:solidFill>
                </a:rPr>
                <a:t>pplication</a:t>
              </a:r>
              <a:r>
                <a:rPr lang="nb-NO" dirty="0" smtClean="0">
                  <a:solidFill>
                    <a:srgbClr val="003366"/>
                  </a:solidFill>
                </a:rPr>
                <a:t> and </a:t>
              </a:r>
              <a:r>
                <a:rPr lang="nb-NO" kern="1200" dirty="0" err="1" smtClean="0">
                  <a:solidFill>
                    <a:srgbClr val="003366"/>
                  </a:solidFill>
                </a:rPr>
                <a:t>cooperation</a:t>
              </a:r>
              <a:endParaRPr lang="nb-NO" sz="1400" kern="1200" dirty="0">
                <a:solidFill>
                  <a:srgbClr val="003366"/>
                </a:solidFill>
              </a:endParaRPr>
            </a:p>
          </p:txBody>
        </p:sp>
      </p:grpSp>
      <p:grpSp>
        <p:nvGrpSpPr>
          <p:cNvPr id="9" name="Gruppe 8"/>
          <p:cNvGrpSpPr/>
          <p:nvPr/>
        </p:nvGrpSpPr>
        <p:grpSpPr>
          <a:xfrm>
            <a:off x="8256240" y="4738913"/>
            <a:ext cx="1656000" cy="1800000"/>
            <a:chOff x="5621256" y="4530674"/>
            <a:chExt cx="1160808" cy="1334263"/>
          </a:xfrm>
        </p:grpSpPr>
        <p:sp>
          <p:nvSpPr>
            <p:cNvPr id="10" name="Sekskant 9"/>
            <p:cNvSpPr/>
            <p:nvPr/>
          </p:nvSpPr>
          <p:spPr>
            <a:xfrm rot="5400000">
              <a:off x="5534528" y="4617402"/>
              <a:ext cx="1334263" cy="1160808"/>
            </a:xfrm>
            <a:prstGeom prst="hexag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Sekskant 12"/>
            <p:cNvSpPr txBox="1"/>
            <p:nvPr/>
          </p:nvSpPr>
          <p:spPr>
            <a:xfrm>
              <a:off x="5802148" y="4738598"/>
              <a:ext cx="911691" cy="9184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kern="1200" dirty="0" err="1" smtClean="0">
                  <a:solidFill>
                    <a:srgbClr val="003366"/>
                  </a:solidFill>
                </a:rPr>
                <a:t>Activities</a:t>
              </a:r>
              <a:r>
                <a:rPr lang="nb-NO" kern="1200" dirty="0" smtClean="0">
                  <a:solidFill>
                    <a:srgbClr val="003366"/>
                  </a:solidFill>
                </a:rPr>
                <a:t> </a:t>
              </a:r>
              <a:endParaRPr lang="nb-NO" sz="2400" kern="1200" dirty="0">
                <a:solidFill>
                  <a:srgbClr val="003366"/>
                </a:solidFill>
              </a:endParaRPr>
            </a:p>
          </p:txBody>
        </p:sp>
      </p:grpSp>
      <p:sp>
        <p:nvSpPr>
          <p:cNvPr id="20" name="Rektangel 19"/>
          <p:cNvSpPr/>
          <p:nvPr/>
        </p:nvSpPr>
        <p:spPr>
          <a:xfrm>
            <a:off x="2287361" y="661850"/>
            <a:ext cx="24404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dirty="0" smtClean="0">
                <a:solidFill>
                  <a:schemeClr val="bg1"/>
                </a:solidFill>
              </a:rPr>
              <a:t>From Norway to </a:t>
            </a:r>
            <a:r>
              <a:rPr lang="nb-NO" dirty="0" err="1" smtClean="0">
                <a:solidFill>
                  <a:schemeClr val="bg1"/>
                </a:solidFill>
              </a:rPr>
              <a:t>the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Czech</a:t>
            </a:r>
            <a:r>
              <a:rPr lang="nb-NO" dirty="0" smtClean="0">
                <a:solidFill>
                  <a:schemeClr val="bg1"/>
                </a:solidFill>
              </a:rPr>
              <a:t> rep. or </a:t>
            </a:r>
            <a:r>
              <a:rPr lang="nb-NO" dirty="0" err="1" smtClean="0">
                <a:solidFill>
                  <a:schemeClr val="bg1"/>
                </a:solidFill>
              </a:rPr>
              <a:t>the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other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way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round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24" name="Rektangel 23"/>
          <p:cNvSpPr/>
          <p:nvPr/>
        </p:nvSpPr>
        <p:spPr>
          <a:xfrm>
            <a:off x="260828" y="2368709"/>
            <a:ext cx="16338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nb-NO" dirty="0" err="1" smtClean="0">
                <a:solidFill>
                  <a:schemeClr val="bg1"/>
                </a:solidFill>
              </a:rPr>
              <a:t>Usually</a:t>
            </a:r>
            <a:r>
              <a:rPr lang="nb-NO" dirty="0" smtClean="0">
                <a:solidFill>
                  <a:schemeClr val="bg1"/>
                </a:solidFill>
              </a:rPr>
              <a:t> in  </a:t>
            </a:r>
            <a:r>
              <a:rPr lang="nb-NO" dirty="0" err="1" smtClean="0">
                <a:solidFill>
                  <a:schemeClr val="bg1"/>
                </a:solidFill>
              </a:rPr>
              <a:t>beneficiary</a:t>
            </a:r>
            <a:r>
              <a:rPr lang="nb-NO" dirty="0" smtClean="0">
                <a:solidFill>
                  <a:schemeClr val="bg1"/>
                </a:solidFill>
              </a:rPr>
              <a:t> country</a:t>
            </a:r>
            <a:endParaRPr lang="nb-NO" dirty="0">
              <a:solidFill>
                <a:schemeClr val="bg1"/>
              </a:solidFill>
            </a:endParaRPr>
          </a:p>
        </p:txBody>
      </p:sp>
      <p:grpSp>
        <p:nvGrpSpPr>
          <p:cNvPr id="25" name="Gruppe 24"/>
          <p:cNvGrpSpPr/>
          <p:nvPr/>
        </p:nvGrpSpPr>
        <p:grpSpPr>
          <a:xfrm>
            <a:off x="6231189" y="2987732"/>
            <a:ext cx="1489022" cy="800549"/>
            <a:chOff x="6817282" y="2532482"/>
            <a:chExt cx="1489022" cy="800549"/>
          </a:xfrm>
        </p:grpSpPr>
        <p:sp>
          <p:nvSpPr>
            <p:cNvPr id="26" name="Rektangel 25"/>
            <p:cNvSpPr/>
            <p:nvPr/>
          </p:nvSpPr>
          <p:spPr>
            <a:xfrm>
              <a:off x="6817282" y="2532482"/>
              <a:ext cx="1489022" cy="80054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TekstSylinder 26"/>
            <p:cNvSpPr txBox="1"/>
            <p:nvPr/>
          </p:nvSpPr>
          <p:spPr>
            <a:xfrm>
              <a:off x="6817282" y="2532482"/>
              <a:ext cx="1489022" cy="8005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Open </a:t>
              </a:r>
              <a:r>
                <a:rPr lang="nb-NO" kern="12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</a:t>
              </a:r>
              <a:r>
                <a:rPr lang="nb-NO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nb-NO" kern="12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months</a:t>
              </a:r>
              <a:r>
                <a:rPr lang="nb-NO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nb-NO" kern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uppe 27"/>
          <p:cNvGrpSpPr/>
          <p:nvPr/>
        </p:nvGrpSpPr>
        <p:grpSpPr>
          <a:xfrm>
            <a:off x="4340219" y="4521203"/>
            <a:ext cx="1440989" cy="800549"/>
            <a:chOff x="3503006" y="3665007"/>
            <a:chExt cx="1440989" cy="800549"/>
          </a:xfrm>
        </p:grpSpPr>
        <p:sp>
          <p:nvSpPr>
            <p:cNvPr id="29" name="Rektangel 28"/>
            <p:cNvSpPr/>
            <p:nvPr/>
          </p:nvSpPr>
          <p:spPr>
            <a:xfrm>
              <a:off x="3503006" y="3665007"/>
              <a:ext cx="1440989" cy="80054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TekstSylinder 29"/>
            <p:cNvSpPr txBox="1"/>
            <p:nvPr/>
          </p:nvSpPr>
          <p:spPr>
            <a:xfrm>
              <a:off x="3503006" y="3665007"/>
              <a:ext cx="1440989" cy="8005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High </a:t>
              </a:r>
              <a:r>
                <a:rPr lang="nb-NO" kern="12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ambitions</a:t>
              </a:r>
              <a:endParaRPr lang="nb-NO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Rektangel 30"/>
          <p:cNvSpPr/>
          <p:nvPr/>
        </p:nvSpPr>
        <p:spPr>
          <a:xfrm>
            <a:off x="10035652" y="5315748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dirty="0" err="1" smtClean="0">
                <a:solidFill>
                  <a:schemeClr val="bg1"/>
                </a:solidFill>
              </a:rPr>
              <a:t>Both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countries</a:t>
            </a:r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33" name="Picture 2" descr="M:\Internasjonale og andre tverrgående oppdrag\EØS 2014-2021\Kommunikasjonsarbeid\EØS-logoer\EEA and Norway Grants logo package\EEA_grants\PNG\EEA_grants_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95" y="5672187"/>
            <a:ext cx="1429785" cy="100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78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/>
        </p:nvSpPr>
        <p:spPr>
          <a:xfrm flipH="1">
            <a:off x="716973" y="6328063"/>
            <a:ext cx="9117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dirty="0" smtClean="0">
                <a:solidFill>
                  <a:schemeClr val="bg1"/>
                </a:solidFill>
              </a:rPr>
              <a:t>TRANS(e)MISSION </a:t>
            </a:r>
            <a:r>
              <a:rPr lang="nb-NO" dirty="0" err="1" smtClean="0">
                <a:solidFill>
                  <a:schemeClr val="bg1"/>
                </a:solidFill>
              </a:rPr>
              <a:t>was</a:t>
            </a:r>
            <a:r>
              <a:rPr lang="nb-NO" dirty="0" smtClean="0">
                <a:solidFill>
                  <a:schemeClr val="bg1"/>
                </a:solidFill>
              </a:rPr>
              <a:t> a </a:t>
            </a:r>
            <a:r>
              <a:rPr lang="nb-NO" dirty="0" err="1" smtClean="0">
                <a:solidFill>
                  <a:schemeClr val="bg1"/>
                </a:solidFill>
              </a:rPr>
              <a:t>cooperation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between</a:t>
            </a:r>
            <a:r>
              <a:rPr lang="nb-NO" dirty="0" smtClean="0">
                <a:solidFill>
                  <a:schemeClr val="bg1"/>
                </a:solidFill>
              </a:rPr>
              <a:t> CIANT </a:t>
            </a:r>
            <a:r>
              <a:rPr lang="nb-NO" dirty="0">
                <a:solidFill>
                  <a:schemeClr val="bg1"/>
                </a:solidFill>
              </a:rPr>
              <a:t> </a:t>
            </a:r>
            <a:r>
              <a:rPr lang="nb-NO" dirty="0" smtClean="0">
                <a:solidFill>
                  <a:schemeClr val="bg1"/>
                </a:solidFill>
              </a:rPr>
              <a:t>in Prague and TEKS in </a:t>
            </a:r>
            <a:r>
              <a:rPr lang="nb-NO" dirty="0">
                <a:solidFill>
                  <a:schemeClr val="bg1"/>
                </a:solidFill>
              </a:rPr>
              <a:t>Trondheim</a:t>
            </a:r>
            <a:r>
              <a:rPr lang="nb-NO" dirty="0" smtClean="0">
                <a:solidFill>
                  <a:schemeClr val="bg1"/>
                </a:solidFill>
              </a:rPr>
              <a:t>.</a:t>
            </a:r>
            <a:r>
              <a:rPr lang="nb-NO" sz="1400" dirty="0" smtClean="0">
                <a:solidFill>
                  <a:schemeClr val="bg1"/>
                </a:solidFill>
              </a:rPr>
              <a:t> </a:t>
            </a:r>
            <a:endParaRPr lang="nb-NO" sz="1400" dirty="0">
              <a:solidFill>
                <a:schemeClr val="bg1"/>
              </a:solidFill>
            </a:endParaRPr>
          </a:p>
        </p:txBody>
      </p:sp>
      <p:pic>
        <p:nvPicPr>
          <p:cNvPr id="4" name="Picture 2" descr="M:\Internasjonale og andre tverrgående oppdrag\EØS 2014-2021\Kommunikasjonsarbeid\EØS-logoer\EEA and Norway Grants logo package\EEA_grants\PNG\EEA_grants_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105" y="5355871"/>
            <a:ext cx="1429785" cy="100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552" y="0"/>
            <a:ext cx="8256437" cy="626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6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8146472" y="98252"/>
            <a:ext cx="3782662" cy="43698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3199" b="1" dirty="0">
                <a:solidFill>
                  <a:srgbClr val="E01D22"/>
                </a:solidFill>
                <a:ea typeface="+mj-ea"/>
                <a:cs typeface="+mj-cs"/>
              </a:rPr>
              <a:t>Norwegian </a:t>
            </a:r>
            <a:r>
              <a:rPr lang="nb-NO" sz="3199" b="1" dirty="0" err="1">
                <a:solidFill>
                  <a:srgbClr val="E01D22"/>
                </a:solidFill>
                <a:ea typeface="+mj-ea"/>
                <a:cs typeface="+mj-cs"/>
              </a:rPr>
              <a:t>project</a:t>
            </a:r>
            <a:r>
              <a:rPr lang="nb-NO" sz="3199" b="1" dirty="0">
                <a:solidFill>
                  <a:srgbClr val="E01D22"/>
                </a:solidFill>
                <a:ea typeface="+mj-ea"/>
                <a:cs typeface="+mj-cs"/>
              </a:rPr>
              <a:t> partners </a:t>
            </a:r>
            <a:endParaRPr lang="nb-NO" sz="1200" dirty="0">
              <a:solidFill>
                <a:schemeClr val="tx1"/>
              </a:solidFill>
            </a:endParaRPr>
          </a:p>
          <a:p>
            <a:pPr marL="285693" indent="-285693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tx1"/>
                </a:solidFill>
              </a:rPr>
              <a:t>Close to 300 Norwegian partners </a:t>
            </a:r>
            <a:r>
              <a:rPr lang="nb-NO" sz="2000" dirty="0" err="1">
                <a:solidFill>
                  <a:schemeClr val="tx1"/>
                </a:solidFill>
              </a:rPr>
              <a:t>involved</a:t>
            </a:r>
            <a:r>
              <a:rPr lang="nb-NO" sz="2000" dirty="0">
                <a:solidFill>
                  <a:schemeClr val="tx1"/>
                </a:solidFill>
              </a:rPr>
              <a:t> in </a:t>
            </a:r>
            <a:r>
              <a:rPr lang="nb-NO" sz="2000" dirty="0" err="1">
                <a:solidFill>
                  <a:schemeClr val="tx1"/>
                </a:solidFill>
              </a:rPr>
              <a:t>the</a:t>
            </a:r>
            <a:r>
              <a:rPr lang="nb-NO" sz="2000" dirty="0">
                <a:solidFill>
                  <a:schemeClr val="tx1"/>
                </a:solidFill>
              </a:rPr>
              <a:t> EEA and Norway </a:t>
            </a:r>
            <a:r>
              <a:rPr lang="nb-NO" sz="2000" dirty="0" err="1">
                <a:solidFill>
                  <a:schemeClr val="tx1"/>
                </a:solidFill>
              </a:rPr>
              <a:t>Grants</a:t>
            </a:r>
            <a:r>
              <a:rPr lang="nb-NO" sz="2000" dirty="0">
                <a:solidFill>
                  <a:schemeClr val="tx1"/>
                </a:solidFill>
              </a:rPr>
              <a:t> (2009-14) </a:t>
            </a:r>
          </a:p>
          <a:p>
            <a:pPr marL="285693" indent="-285693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tx1"/>
                </a:solidFill>
              </a:rPr>
              <a:t>60% </a:t>
            </a:r>
            <a:r>
              <a:rPr lang="nb-NO" sz="2000" dirty="0" err="1">
                <a:solidFill>
                  <a:schemeClr val="tx1"/>
                </a:solidFill>
              </a:rPr>
              <a:t>are</a:t>
            </a:r>
            <a:r>
              <a:rPr lang="nb-NO" sz="2000" dirty="0">
                <a:solidFill>
                  <a:schemeClr val="tx1"/>
                </a:solidFill>
              </a:rPr>
              <a:t> </a:t>
            </a:r>
            <a:r>
              <a:rPr lang="nb-NO" sz="2000" dirty="0" err="1">
                <a:solidFill>
                  <a:schemeClr val="tx1"/>
                </a:solidFill>
              </a:rPr>
              <a:t>registered</a:t>
            </a:r>
            <a:r>
              <a:rPr lang="nb-NO" sz="2000" dirty="0">
                <a:solidFill>
                  <a:schemeClr val="tx1"/>
                </a:solidFill>
              </a:rPr>
              <a:t> </a:t>
            </a:r>
            <a:r>
              <a:rPr lang="nb-NO" sz="2000" dirty="0" err="1">
                <a:solidFill>
                  <a:schemeClr val="tx1"/>
                </a:solidFill>
              </a:rPr>
              <a:t>outside</a:t>
            </a:r>
            <a:r>
              <a:rPr lang="nb-NO" sz="2000" dirty="0">
                <a:solidFill>
                  <a:schemeClr val="tx1"/>
                </a:solidFill>
              </a:rPr>
              <a:t> </a:t>
            </a:r>
            <a:r>
              <a:rPr lang="nb-NO" sz="2000" dirty="0" err="1">
                <a:solidFill>
                  <a:schemeClr val="tx1"/>
                </a:solidFill>
              </a:rPr>
              <a:t>of</a:t>
            </a:r>
            <a:r>
              <a:rPr lang="nb-NO" sz="2000" dirty="0">
                <a:solidFill>
                  <a:schemeClr val="tx1"/>
                </a:solidFill>
              </a:rPr>
              <a:t> Oslo </a:t>
            </a:r>
          </a:p>
          <a:p>
            <a:pPr marL="285693" indent="-285693">
              <a:buFont typeface="Arial" panose="020B0604020202020204" pitchFamily="34" charset="0"/>
              <a:buChar char="•"/>
            </a:pPr>
            <a:r>
              <a:rPr lang="nb-NO" sz="2000" dirty="0" err="1">
                <a:solidFill>
                  <a:schemeClr val="tx1"/>
                </a:solidFill>
              </a:rPr>
              <a:t>Spread</a:t>
            </a:r>
            <a:r>
              <a:rPr lang="nb-NO" sz="2000" dirty="0">
                <a:solidFill>
                  <a:schemeClr val="tx1"/>
                </a:solidFill>
              </a:rPr>
              <a:t> </a:t>
            </a:r>
            <a:r>
              <a:rPr lang="nb-NO" sz="2000" dirty="0" err="1">
                <a:solidFill>
                  <a:schemeClr val="tx1"/>
                </a:solidFill>
              </a:rPr>
              <a:t>across</a:t>
            </a:r>
            <a:r>
              <a:rPr lang="nb-NO" sz="2000" dirty="0">
                <a:solidFill>
                  <a:schemeClr val="tx1"/>
                </a:solidFill>
              </a:rPr>
              <a:t> different </a:t>
            </a:r>
            <a:r>
              <a:rPr lang="nb-NO" sz="2000" dirty="0" err="1">
                <a:solidFill>
                  <a:schemeClr val="tx1"/>
                </a:solidFill>
              </a:rPr>
              <a:t>sectors</a:t>
            </a:r>
            <a:r>
              <a:rPr lang="nb-NO" sz="2000" dirty="0">
                <a:solidFill>
                  <a:schemeClr val="tx1"/>
                </a:solidFill>
              </a:rPr>
              <a:t>, </a:t>
            </a:r>
            <a:r>
              <a:rPr lang="nb-NO" sz="2000" dirty="0" err="1">
                <a:solidFill>
                  <a:schemeClr val="tx1"/>
                </a:solidFill>
              </a:rPr>
              <a:t>size</a:t>
            </a:r>
            <a:r>
              <a:rPr lang="nb-NO" sz="2000" dirty="0">
                <a:solidFill>
                  <a:schemeClr val="tx1"/>
                </a:solidFill>
              </a:rPr>
              <a:t>  and type </a:t>
            </a:r>
            <a:r>
              <a:rPr lang="nb-NO" sz="2000" dirty="0" err="1">
                <a:solidFill>
                  <a:schemeClr val="tx1"/>
                </a:solidFill>
              </a:rPr>
              <a:t>of</a:t>
            </a:r>
            <a:r>
              <a:rPr lang="nb-NO" sz="2000" dirty="0">
                <a:solidFill>
                  <a:schemeClr val="tx1"/>
                </a:solidFill>
              </a:rPr>
              <a:t> </a:t>
            </a:r>
            <a:r>
              <a:rPr lang="nb-NO" sz="2000" dirty="0" err="1">
                <a:solidFill>
                  <a:schemeClr val="tx1"/>
                </a:solidFill>
              </a:rPr>
              <a:t>organisation</a:t>
            </a:r>
            <a:endParaRPr lang="nb-NO" sz="2000" dirty="0">
              <a:solidFill>
                <a:schemeClr val="tx1"/>
              </a:solidFill>
            </a:endParaRPr>
          </a:p>
        </p:txBody>
      </p:sp>
      <p:pic>
        <p:nvPicPr>
          <p:cNvPr id="6" name="Picture 2" descr="M:\Internasjonale og andre tverrgående oppdrag\EØS 2014-2021\Kommunikasjonsarbeid\EØS-logoer\EEA and Norway Grants logo package\EEA_grants\PNG\EEA_grants_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349" y="5535151"/>
            <a:ext cx="1429785" cy="100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lassholder for innhold 2"/>
          <p:cNvPicPr>
            <a:picLocks noGrp="1" noChangeAspect="1"/>
          </p:cNvPicPr>
          <p:nvPr>
            <p:ph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4" y="339724"/>
            <a:ext cx="5028287" cy="6208515"/>
          </a:xfrm>
        </p:spPr>
      </p:pic>
      <p:sp>
        <p:nvSpPr>
          <p:cNvPr id="7" name="TekstSylinder 6"/>
          <p:cNvSpPr txBox="1"/>
          <p:nvPr/>
        </p:nvSpPr>
        <p:spPr>
          <a:xfrm>
            <a:off x="6431973" y="5535151"/>
            <a:ext cx="3397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The Norwegian-</a:t>
            </a:r>
            <a:r>
              <a:rPr lang="nb-NO" dirty="0" err="1" smtClean="0">
                <a:solidFill>
                  <a:schemeClr val="bg1"/>
                </a:solidFill>
              </a:rPr>
              <a:t>Czech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project</a:t>
            </a:r>
            <a:r>
              <a:rPr lang="nb-NO" dirty="0" smtClean="0">
                <a:solidFill>
                  <a:schemeClr val="bg1"/>
                </a:solidFill>
              </a:rPr>
              <a:t> Screen City </a:t>
            </a:r>
            <a:r>
              <a:rPr lang="en-US" dirty="0">
                <a:solidFill>
                  <a:schemeClr val="bg1"/>
                </a:solidFill>
              </a:rPr>
              <a:t>presenting moving images in public spaces. 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253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311</Words>
  <Application>Microsoft Office PowerPoint</Application>
  <PresentationFormat>Widescreen</PresentationFormat>
  <Paragraphs>76</Paragraphs>
  <Slides>10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PowerPoint-presentasjon</vt:lpstr>
      <vt:lpstr> </vt:lpstr>
      <vt:lpstr>PowerPoint-presentasjon</vt:lpstr>
      <vt:lpstr>Countries of cooperation  </vt:lpstr>
      <vt:lpstr>Arts Council Norway – EEA Grants</vt:lpstr>
      <vt:lpstr>Cultural cooperation – examples of projects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Standal, Desire Hopen</dc:creator>
  <cp:lastModifiedBy>Anna Benedicte Stigen</cp:lastModifiedBy>
  <cp:revision>174</cp:revision>
  <dcterms:created xsi:type="dcterms:W3CDTF">2018-05-07T13:13:07Z</dcterms:created>
  <dcterms:modified xsi:type="dcterms:W3CDTF">2019-02-13T22:09:51Z</dcterms:modified>
</cp:coreProperties>
</file>