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41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3337" y="1887050"/>
            <a:ext cx="9835663" cy="2958353"/>
          </a:xfrm>
        </p:spPr>
        <p:txBody>
          <a:bodyPr lIns="0" tIns="0" rIns="0" bIns="0" anchor="ctr" anchorCtr="0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4574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 obra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59105" y="324000"/>
            <a:ext cx="9237569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4963" y="1875864"/>
            <a:ext cx="11161712" cy="4685273"/>
          </a:xfrm>
        </p:spPr>
        <p:txBody>
          <a:bodyPr lIns="180000" tIns="180000" rIns="180000" bIns="144000"/>
          <a:lstStyle>
            <a:lvl1pPr>
              <a:defRPr sz="2400"/>
            </a:lvl1pPr>
            <a:lvl2pPr>
              <a:defRPr sz="1800"/>
            </a:lvl2pPr>
            <a:lvl3pPr>
              <a:defRPr sz="1400"/>
            </a:lvl3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0"/>
          </p:nvPr>
        </p:nvSpPr>
        <p:spPr>
          <a:xfrm>
            <a:off x="7779124" y="2124075"/>
            <a:ext cx="3455613" cy="4162425"/>
          </a:xfrm>
        </p:spPr>
        <p:txBody>
          <a:bodyPr lIns="0" tIns="0" rIns="0" bIns="0"/>
          <a:lstStyle/>
          <a:p>
            <a:r>
              <a:rPr lang="cs-CZ" smtClean="0"/>
              <a:t>Kliknutím na ikonu přidáte obrázek.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9375802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pos="141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 2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59105" y="324000"/>
            <a:ext cx="9237569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4963" y="1875864"/>
            <a:ext cx="11161712" cy="4685273"/>
          </a:xfrm>
        </p:spPr>
        <p:txBody>
          <a:bodyPr lIns="180000" tIns="180000" rIns="180000" bIns="144000" numCol="2" spcCol="360000"/>
          <a:lstStyle>
            <a:lvl1pPr>
              <a:defRPr sz="2400"/>
            </a:lvl1pPr>
            <a:lvl2pPr>
              <a:defRPr sz="1800"/>
            </a:lvl2pPr>
            <a:lvl3pPr>
              <a:defRPr sz="1400"/>
            </a:lvl3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  <p:extLst>
      <p:ext uri="{BB962C8B-B14F-4D97-AF65-F5344CB8AC3E}">
        <p14:creationId xmlns:p14="http://schemas.microsoft.com/office/powerpoint/2010/main" val="2096892125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pos="141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199" y="1875864"/>
            <a:ext cx="5233147" cy="4685273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400"/>
            </a:lvl3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8" name="Zástupný symbol pro obsah 2"/>
          <p:cNvSpPr>
            <a:spLocks noGrp="1"/>
          </p:cNvSpPr>
          <p:nvPr>
            <p:ph sz="half" idx="10"/>
          </p:nvPr>
        </p:nvSpPr>
        <p:spPr>
          <a:xfrm>
            <a:off x="6252882" y="1875864"/>
            <a:ext cx="5243792" cy="4685273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400"/>
            </a:lvl3pPr>
          </a:lstStyle>
          <a:p>
            <a:pPr lvl="0"/>
            <a:r>
              <a:rPr lang="cs-CZ" dirty="0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786919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2259105" y="324000"/>
            <a:ext cx="9237569" cy="132556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59106" y="1875864"/>
            <a:ext cx="9237568" cy="4685273"/>
          </a:xfrm>
          <a:prstGeom prst="rect">
            <a:avLst/>
          </a:prstGeom>
          <a:solidFill>
            <a:schemeClr val="bg1"/>
          </a:solidFill>
        </p:spPr>
        <p:txBody>
          <a:bodyPr vert="horz" lIns="180000" tIns="180000" rIns="180000" bIns="180000" rtlCol="0">
            <a:normAutofit/>
          </a:bodyPr>
          <a:lstStyle/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30" y="324000"/>
            <a:ext cx="1729068" cy="76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1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Mediator_03_WORLD" panose="00000500000000000000" pitchFamily="50" charset="-18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Mediator_03_WORLD" panose="00000500000000000000" pitchFamily="50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ediator_03_WORLD" panose="00000500000000000000" pitchFamily="50" charset="-18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Mediator_03_WORLD" panose="00000500000000000000" pitchFamily="50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3">
          <p15:clr>
            <a:srgbClr val="F26B43"/>
          </p15:clr>
        </p15:guide>
        <p15:guide id="2" pos="724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zechlit.cz" TargetMode="External"/><Relationship Id="rId2" Type="http://schemas.openxmlformats.org/officeDocument/2006/relationships/hyperlink" Target="http://www.czechlit.cz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image" Target="../media/image3.tif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Czech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Ondřej </a:t>
            </a:r>
            <a:r>
              <a:rPr lang="cs-CZ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Buddeus</a:t>
            </a:r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CzechLit.cz</a:t>
            </a:r>
            <a:endParaRPr lang="cs-CZ" dirty="0">
              <a:latin typeface="Mediator_05_A2" panose="00000500000000000000" pitchFamily="50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1050" y="5925842"/>
            <a:ext cx="2131036" cy="656359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227334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73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4. Public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(MK ČR) – Czech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Literary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Centre / czechlit.cz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259105" y="1875864"/>
            <a:ext cx="9237569" cy="4685273"/>
          </a:xfrm>
        </p:spPr>
        <p:txBody>
          <a:bodyPr>
            <a:normAutofit/>
          </a:bodyPr>
          <a:lstStyle/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cs-CZ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abroad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festivals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houses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&gt; 2018/2019: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Literaturfestival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Berlin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Literaturfestival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Munic,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Globale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Bremen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Poesiefestival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Berlin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Lakes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festival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Comic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Municipial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Malmö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Susanna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Roth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Prize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young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translators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(15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countries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122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Seminars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workshops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translators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Cz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Publishers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trips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to Czech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459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Takk</a:t>
            </a: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oppmerksomheten</a:t>
            </a: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GB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ondrej.buddeus@czechlit.cz</a:t>
            </a:r>
            <a:b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+420 737 032 122</a:t>
            </a:r>
            <a:b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www.czechlit.cz/en</a:t>
            </a:r>
            <a:endParaRPr lang="cs-CZ" i="1" dirty="0">
              <a:solidFill>
                <a:srgbClr val="FF000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171" y="5925841"/>
            <a:ext cx="2131036" cy="656359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79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market in Czech Rep. (2017)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8 bilion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CZK (310 mil. EUR)</a:t>
            </a:r>
          </a:p>
          <a:p>
            <a:pPr marL="342900" indent="-342900">
              <a:buFontTx/>
              <a:buChar char="-"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15,3t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titles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decrease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– 2008: 18t. t/y)</a:t>
            </a:r>
          </a:p>
          <a:p>
            <a:pPr marL="342900" indent="-342900">
              <a:buFontTx/>
              <a:buChar char="-"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36%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transations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(1. 53,5% ENG, 2. 15% GER, 3. 5,6 SVK &amp; FR, 4. 2% SCAND. L.)</a:t>
            </a:r>
          </a:p>
          <a:p>
            <a:pPr marL="1028700" lvl="1" indent="-342900">
              <a:buFontTx/>
              <a:buChar char="-"/>
            </a:pP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4985 titles - adult fiction (33%)</a:t>
            </a:r>
          </a:p>
          <a:p>
            <a:pPr marL="1028700" lvl="1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1844 titles books for children &amp; y. adults (11,2%) 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registered publishers: 2151 (20 publishers +100 titles/year)</a:t>
            </a:r>
          </a:p>
          <a:p>
            <a:pPr marL="342900" indent="-342900">
              <a:buFontTx/>
              <a:buChar char="-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400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871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cs-CZ" dirty="0" smtClean="0"/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&amp; public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accesibility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5337 public libraries (MKČR)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(+ 88 specialized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nationwide service: The National Library (Prague), Moravian Library (Brno)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reg. readers: 1 376 (2017), 1 538 (2005), 1 432t (1997) 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Events: 66,9t &gt; 2 356t. visitors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0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Recent trends: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Digitalization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less visitors in library, more visitors on-line 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more e-materials available</a:t>
            </a:r>
          </a:p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in events organized by the library 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&gt;&gt;&gt; from traditional function (borrowing item) to a cultural cent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(readings, discussions, exhibitions, talks,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shops etc.)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34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as „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living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TV: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t2,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tArt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(=state channels)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Radio: Czech Radio Vltava, CR Wave, CR Junior (=state channels)</a:t>
            </a: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Newspaper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Weekly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magazines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literary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supplements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Literary periodicals (24)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magazines/journals (print): 17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Host,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Tvar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A2, revue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Prostor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Raketa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etc.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on-line: 7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Iliteratura.cz, H70.cz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etc. </a:t>
            </a: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0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fairs: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Book World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(Prague) – international, fair &amp; festival, 24 eds. (400 exhibitors, 45t visitors, 400 events, guests from 25+ countries) + new ed. in Pilsen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Autumn Book</a:t>
            </a:r>
            <a:r>
              <a:rPr lang="cs-CZ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F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air (</a:t>
            </a:r>
            <a:r>
              <a:rPr lang="en-US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Havlickuv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Brod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29 eds., 160 exhibitors, 17,5t visitors</a:t>
            </a:r>
          </a:p>
          <a:p>
            <a:pPr>
              <a:lnSpc>
                <a:spcPct val="110000"/>
              </a:lnSpc>
            </a:pPr>
            <a:r>
              <a:rPr lang="en-US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Tabook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Tábor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– 5 eds., 40 exhibitors, 4t guests, international – festival &gt; independent book fair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90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as „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living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Festivals: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app. 35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book fairs + Month of Authorial Reading (CZ-SVK-UKR-PL), Prague Writers Fest., Prague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Microfestival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+ local festivals (+ music festivals with lit. supplement)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+ local stages with regular lit. program (Fra, V. Havel Library,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Fiducia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etc.)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Literature houses: 0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Prizes: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36 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Magnesia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State prize for Literature &amp; Translation, Jiri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Prize, Josef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Jungman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Prize (trans.)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0"/>
          </p:nvPr>
        </p:nvSpPr>
        <p:spPr>
          <a:xfrm>
            <a:off x="6252882" y="1875864"/>
            <a:ext cx="5243792" cy="4685273"/>
          </a:xfrm>
        </p:spPr>
        <p:txBody>
          <a:bodyPr/>
          <a:lstStyle/>
          <a:p>
            <a:r>
              <a:rPr lang="cs-CZ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Organisations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Writers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Association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Writers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Society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Czech PEN Club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Translators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Association</a:t>
            </a: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49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371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4. Public funding system (MK ČR) – grants, international presentations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Ministry of Culture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main fin. partner for Czech literature (+ municipal funding – Prague, Brno) // no foundation system or private sponsoring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in CZ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Support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for: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books (434t. EUR)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periodicals (581t. EUR)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events (310t. EUR)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Czech books in translation (714t. EUR)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art.scholarships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(58t.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Moravian Library (GO)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presentations at int.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ook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fairs (Frankfurt, Leipzig, London, Bologna)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guest of honor: 2019 – Leipzig,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2020 - Warsaw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94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4. Public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(MK ČR) – 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Czech </a:t>
            </a:r>
            <a:r>
              <a:rPr lang="cs-CZ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Literary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 Centre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/ czechlit.cz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est. 2017, 4. dep. of the Moravian Library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goal: systematic support &amp; promotion of Czech literature and book culture abroad 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Activities:</a:t>
            </a:r>
          </a:p>
          <a:p>
            <a:pPr marL="1028700" lvl="1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A) information service for publishers, translators, Czech studies specialists and organizers of literary events + contact network</a:t>
            </a:r>
          </a:p>
          <a:p>
            <a:pPr marL="1028700" lvl="1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B) mobility program – writers &amp; translators</a:t>
            </a:r>
          </a:p>
          <a:p>
            <a:pPr marL="1028700" lvl="1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C) Project activities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CzechLit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 employees (4 full-time)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Overall budget: 407t. EUR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Activities: 233t. EUR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269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4. Public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(MK ČR) – Czech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Literary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Centre / czechlit.cz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 service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www.czechlit.cz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/ CZ-ENG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websides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books, authors, practical information (rights, contacts), grants and opportunities, news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promotional materials (PDF + print): New Czech Books, Czech Books for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Childrend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Young adults + non-periodicals: drama, prose, comic,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childrens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lit. etc.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newsletter (subscribe at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info@czechlit.cz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buFontTx/>
              <a:buChar char="-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 counselling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 the field of literature, book culture, book market in the Czech republic </a:t>
            </a:r>
            <a:endParaRPr lang="en-US" dirty="0" smtClean="0"/>
          </a:p>
          <a:p>
            <a:pPr marL="342900" indent="-342900">
              <a:buFontTx/>
              <a:buChar char="-"/>
            </a:pP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network in Czech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841" y="4695780"/>
            <a:ext cx="3571874" cy="1734192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111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4. Public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(MK ČR) – Czech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Literary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Centre / czechlit.cz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Mobility programs</a:t>
            </a:r>
          </a:p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1) Travel grants</a:t>
            </a: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Czech writers</a:t>
            </a:r>
          </a:p>
          <a:p>
            <a:pPr marL="971550" lvl="1" indent="-28575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open call 3x year</a:t>
            </a:r>
          </a:p>
          <a:p>
            <a:pPr marL="971550" lvl="1" indent="-28575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applicants: organizers, writers</a:t>
            </a:r>
          </a:p>
          <a:p>
            <a:pPr marL="971550" lvl="1" indent="-28575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2018: 98 representations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Residencies in Czech Rep.</a:t>
            </a:r>
          </a:p>
          <a:p>
            <a:pPr marL="457200" indent="-457200">
              <a:buAutoNum type="alphaLcParenR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translators &amp; Czech studies specialists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up to 25 pers. capacity/year</a:t>
            </a:r>
            <a:b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Prague &amp; Brno</a:t>
            </a:r>
          </a:p>
          <a:p>
            <a:pPr marL="457200" indent="-457200">
              <a:buAutoNum type="alphaLcParenR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Czech Writers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LcParenR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cz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-pol-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ger.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residency </a:t>
            </a:r>
            <a:b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up to 20 pers./year capacity </a:t>
            </a:r>
          </a:p>
          <a:p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Residencies for Czech writers abroad:</a:t>
            </a:r>
            <a:b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- 2018: 3 + 5 in Germany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- 2019: 7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GB, F)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searching new opportunities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6" y="320450"/>
            <a:ext cx="1847528" cy="96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6383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_CLC_modra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tiv_CLC_modra" id="{4038037F-6D21-4838-A46C-5BBE71845554}" vid="{3D6B9DDB-6B3E-4B04-8957-F7E9D4D15F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3223</TotalTime>
  <Words>537</Words>
  <Application>Microsoft Office PowerPoint</Application>
  <PresentationFormat>Širokoúhlá obrazovka</PresentationFormat>
  <Paragraphs>92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Mediator_03_WORLD</vt:lpstr>
      <vt:lpstr>Mediator_05_A2</vt:lpstr>
      <vt:lpstr>Motiv_CLC_modra</vt:lpstr>
      <vt:lpstr>Czech Literature 2018 Ondřej Buddeus, CzechLit.cz</vt:lpstr>
      <vt:lpstr> 1. Book market in Czech Rep. (2017)  </vt:lpstr>
      <vt:lpstr> 2. Libraries &amp; public accesibility </vt:lpstr>
      <vt:lpstr>3. Literature as „living arts“</vt:lpstr>
      <vt:lpstr>3. Literature as „living arts“</vt:lpstr>
      <vt:lpstr>4. Public funding system (MK ČR) – grants, international presentations</vt:lpstr>
      <vt:lpstr>4. Public funding system (MK ČR) – Czech Literary Centre / czechlit.cz</vt:lpstr>
      <vt:lpstr>4. Public funding system (MK ČR) – Czech Literary Centre / czechlit.cz</vt:lpstr>
      <vt:lpstr>4. Public funding system (MK ČR) – Czech Literary Centre / czechlit.cz</vt:lpstr>
      <vt:lpstr>4. Public funding system (MK ČR) – Czech Literary Centre / czechlit.cz</vt:lpstr>
      <vt:lpstr>Takk for oppmerksomheten!   ondrej.buddeus@czechlit.cz +420 737 032 122 www.czechlit.cz/en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CLC5</dc:creator>
  <cp:lastModifiedBy>CLCntb1</cp:lastModifiedBy>
  <cp:revision>66</cp:revision>
  <dcterms:created xsi:type="dcterms:W3CDTF">2017-09-12T14:10:52Z</dcterms:created>
  <dcterms:modified xsi:type="dcterms:W3CDTF">2019-02-14T10:26:52Z</dcterms:modified>
</cp:coreProperties>
</file>